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3"/>
  </p:notesMasterIdLst>
  <p:handoutMasterIdLst>
    <p:handoutMasterId r:id="rId24"/>
  </p:handoutMasterIdLst>
  <p:sldIdLst>
    <p:sldId id="515" r:id="rId2"/>
    <p:sldId id="516" r:id="rId3"/>
    <p:sldId id="518" r:id="rId4"/>
    <p:sldId id="510" r:id="rId5"/>
    <p:sldId id="495" r:id="rId6"/>
    <p:sldId id="429" r:id="rId7"/>
    <p:sldId id="517" r:id="rId8"/>
    <p:sldId id="430" r:id="rId9"/>
    <p:sldId id="427" r:id="rId10"/>
    <p:sldId id="426" r:id="rId11"/>
    <p:sldId id="499" r:id="rId12"/>
    <p:sldId id="437" r:id="rId13"/>
    <p:sldId id="435" r:id="rId14"/>
    <p:sldId id="513" r:id="rId15"/>
    <p:sldId id="473" r:id="rId16"/>
    <p:sldId id="500" r:id="rId17"/>
    <p:sldId id="512" r:id="rId18"/>
    <p:sldId id="431" r:id="rId19"/>
    <p:sldId id="501" r:id="rId20"/>
    <p:sldId id="469" r:id="rId21"/>
    <p:sldId id="514"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434"/>
    <a:srgbClr val="FFA300"/>
    <a:srgbClr val="E52EDC"/>
    <a:srgbClr val="9EBFD4"/>
    <a:srgbClr val="F4C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11" autoAdjust="0"/>
    <p:restoredTop sz="59475" autoAdjust="0"/>
  </p:normalViewPr>
  <p:slideViewPr>
    <p:cSldViewPr>
      <p:cViewPr varScale="1">
        <p:scale>
          <a:sx n="110" d="100"/>
          <a:sy n="110" d="100"/>
        </p:scale>
        <p:origin x="4216" y="168"/>
      </p:cViewPr>
      <p:guideLst>
        <p:guide orient="horz" pos="2160"/>
        <p:guide pos="2880"/>
      </p:guideLst>
    </p:cSldViewPr>
  </p:slideViewPr>
  <p:outlineViewPr>
    <p:cViewPr>
      <p:scale>
        <a:sx n="33" d="100"/>
        <a:sy n="33" d="100"/>
      </p:scale>
      <p:origin x="0" y="768"/>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vl1pPr>
          </a:lstStyle>
          <a:p>
            <a:fld id="{C7A310A2-6535-4417-8FA8-AA0E3BD8E381}" type="datetimeFigureOut">
              <a:rPr lang="en-US" smtClean="0"/>
              <a:t>8/31/20</a:t>
            </a:fld>
            <a:endParaRPr lang="en-US"/>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F8B6821C-F382-4246-80AA-F937D9CF34EA}" type="slidenum">
              <a:rPr lang="en-US" smtClean="0"/>
              <a:t>‹#›</a:t>
            </a:fld>
            <a:endParaRPr lang="en-US"/>
          </a:p>
        </p:txBody>
      </p:sp>
    </p:spTree>
    <p:extLst>
      <p:ext uri="{BB962C8B-B14F-4D97-AF65-F5344CB8AC3E}">
        <p14:creationId xmlns:p14="http://schemas.microsoft.com/office/powerpoint/2010/main" val="56237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A968B9A5-E803-4C2D-B955-F74BDA24F802}" type="datetimeFigureOut">
              <a:rPr lang="en-US" smtClean="0"/>
              <a:t>8/31/20</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A82CFD2B-B1E9-4286-B907-F22A15B9E537}" type="slidenum">
              <a:rPr lang="en-US" smtClean="0"/>
              <a:t>‹#›</a:t>
            </a:fld>
            <a:endParaRPr lang="en-US"/>
          </a:p>
        </p:txBody>
      </p:sp>
    </p:spTree>
    <p:extLst>
      <p:ext uri="{BB962C8B-B14F-4D97-AF65-F5344CB8AC3E}">
        <p14:creationId xmlns:p14="http://schemas.microsoft.com/office/powerpoint/2010/main" val="227485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3</a:t>
            </a:fld>
            <a:endParaRPr lang="en-US"/>
          </a:p>
        </p:txBody>
      </p:sp>
    </p:spTree>
    <p:extLst>
      <p:ext uri="{BB962C8B-B14F-4D97-AF65-F5344CB8AC3E}">
        <p14:creationId xmlns:p14="http://schemas.microsoft.com/office/powerpoint/2010/main" val="268504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re are some other definitions for machine epsilon, which give ½ times this number, but we will not discuss them, or use them in this class. You can check textbook and online references if you want to read more about machine epsilon.</a:t>
            </a:r>
          </a:p>
          <a:p>
            <a:endParaRPr lang="en-US" baseline="0" dirty="0"/>
          </a:p>
          <a:p>
            <a:r>
              <a:rPr lang="en-US" baseline="0" dirty="0"/>
              <a:t>The value of machine epsilon does not depend on the exponent range, but instead it depends on the number of digits on the significand</a:t>
            </a:r>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20</a:t>
            </a:fld>
            <a:endParaRPr lang="en-US"/>
          </a:p>
        </p:txBody>
      </p:sp>
    </p:spTree>
    <p:extLst>
      <p:ext uri="{BB962C8B-B14F-4D97-AF65-F5344CB8AC3E}">
        <p14:creationId xmlns:p14="http://schemas.microsoft.com/office/powerpoint/2010/main" val="92823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5</a:t>
            </a:fld>
            <a:endParaRPr lang="en-US"/>
          </a:p>
        </p:txBody>
      </p:sp>
    </p:spTree>
    <p:extLst>
      <p:ext uri="{BB962C8B-B14F-4D97-AF65-F5344CB8AC3E}">
        <p14:creationId xmlns:p14="http://schemas.microsoft.com/office/powerpoint/2010/main" val="148881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6</a:t>
            </a:fld>
            <a:endParaRPr lang="en-US"/>
          </a:p>
        </p:txBody>
      </p:sp>
    </p:spTree>
    <p:extLst>
      <p:ext uri="{BB962C8B-B14F-4D97-AF65-F5344CB8AC3E}">
        <p14:creationId xmlns:p14="http://schemas.microsoft.com/office/powerpoint/2010/main" val="235660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8</a:t>
            </a:fld>
            <a:endParaRPr lang="en-US"/>
          </a:p>
        </p:txBody>
      </p:sp>
    </p:spTree>
    <p:extLst>
      <p:ext uri="{BB962C8B-B14F-4D97-AF65-F5344CB8AC3E}">
        <p14:creationId xmlns:p14="http://schemas.microsoft.com/office/powerpoint/2010/main" val="1897557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9</a:t>
            </a:fld>
            <a:endParaRPr lang="en-US"/>
          </a:p>
        </p:txBody>
      </p:sp>
    </p:spTree>
    <p:extLst>
      <p:ext uri="{BB962C8B-B14F-4D97-AF65-F5344CB8AC3E}">
        <p14:creationId xmlns:p14="http://schemas.microsoft.com/office/powerpoint/2010/main" val="17523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10</a:t>
            </a:fld>
            <a:endParaRPr lang="en-US"/>
          </a:p>
        </p:txBody>
      </p:sp>
    </p:spTree>
    <p:extLst>
      <p:ext uri="{BB962C8B-B14F-4D97-AF65-F5344CB8AC3E}">
        <p14:creationId xmlns:p14="http://schemas.microsoft.com/office/powerpoint/2010/main" val="389710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13</a:t>
            </a:fld>
            <a:endParaRPr lang="en-US"/>
          </a:p>
        </p:txBody>
      </p:sp>
    </p:spTree>
    <p:extLst>
      <p:ext uri="{BB962C8B-B14F-4D97-AF65-F5344CB8AC3E}">
        <p14:creationId xmlns:p14="http://schemas.microsoft.com/office/powerpoint/2010/main" val="399275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The value UFL</a:t>
            </a:r>
            <a:r>
              <a:rPr lang="en-US" baseline="0" dirty="0"/>
              <a:t> and OFL depend on the exponent range</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15</a:t>
            </a:fld>
            <a:endParaRPr lang="en-US"/>
          </a:p>
        </p:txBody>
      </p:sp>
    </p:spTree>
    <p:extLst>
      <p:ext uri="{BB962C8B-B14F-4D97-AF65-F5344CB8AC3E}">
        <p14:creationId xmlns:p14="http://schemas.microsoft.com/office/powerpoint/2010/main" val="168639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re are some other definitions for machine epsilon, which give ½ times this number, but we will not discuss them, or use them in this class. You can check textbook and online references if you want to read more about machine epsilon</a:t>
            </a:r>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19</a:t>
            </a:fld>
            <a:endParaRPr lang="en-US"/>
          </a:p>
        </p:txBody>
      </p:sp>
    </p:spTree>
    <p:extLst>
      <p:ext uri="{BB962C8B-B14F-4D97-AF65-F5344CB8AC3E}">
        <p14:creationId xmlns:p14="http://schemas.microsoft.com/office/powerpoint/2010/main" val="1070194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11B3707-FD6F-4357-B18B-37D39DF1D0B5}" type="datetimeFigureOut">
              <a:rPr lang="en-US" smtClean="0"/>
              <a:t>8/31/20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533F9BD-4BB6-45C5-982F-C95F1BFD3226}"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811B3707-FD6F-4357-B18B-37D39DF1D0B5}" type="datetimeFigureOut">
              <a:rPr lang="en-US" smtClean="0"/>
              <a:t>8/31/20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11B3707-FD6F-4357-B18B-37D39DF1D0B5}" type="datetimeFigureOut">
              <a:rPr lang="en-US" smtClean="0"/>
              <a:t>8/31/20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11B3707-FD6F-4357-B18B-37D39DF1D0B5}" type="datetimeFigureOut">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11B3707-FD6F-4357-B18B-37D39DF1D0B5}" type="datetimeFigureOut">
              <a:rPr lang="en-US" smtClean="0"/>
              <a:t>8/31/20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11B3707-FD6F-4357-B18B-37D39DF1D0B5}" type="datetimeFigureOut">
              <a:rPr lang="en-US" smtClean="0"/>
              <a:t>8/31/20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B3707-FD6F-4357-B18B-37D39DF1D0B5}" type="datetimeFigureOut">
              <a:rPr lang="en-US" smtClean="0"/>
              <a:t>8/31/20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8/31/20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8/31/20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1B3707-FD6F-4357-B18B-37D39DF1D0B5}" type="datetimeFigureOut">
              <a:rPr lang="en-US" smtClean="0"/>
              <a:t>8/31/20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533F9BD-4BB6-45C5-982F-C95F1BFD322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1.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7.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99.png"/><Relationship Id="rId7"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6.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1A8723-1B2D-1244-A712-70165B89CE7B}"/>
              </a:ext>
            </a:extLst>
          </p:cNvPr>
          <p:cNvSpPr>
            <a:spLocks noGrp="1"/>
          </p:cNvSpPr>
          <p:nvPr>
            <p:ph type="ctrTitle"/>
          </p:nvPr>
        </p:nvSpPr>
        <p:spPr/>
        <p:txBody>
          <a:bodyPr/>
          <a:lstStyle/>
          <a:p>
            <a:r>
              <a:rPr lang="en-US" dirty="0"/>
              <a:t>Errors and Cancellation</a:t>
            </a:r>
          </a:p>
        </p:txBody>
      </p:sp>
    </p:spTree>
    <p:extLst>
      <p:ext uri="{BB962C8B-B14F-4D97-AF65-F5344CB8AC3E}">
        <p14:creationId xmlns:p14="http://schemas.microsoft.com/office/powerpoint/2010/main" val="337926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a:t>
            </a:r>
          </a:p>
        </p:txBody>
      </p:sp>
      <mc:AlternateContent xmlns:mc="http://schemas.openxmlformats.org/markup-compatibility/2006" xmlns:a14="http://schemas.microsoft.com/office/drawing/2010/main">
        <mc:Choice Requires="a14">
          <p:sp>
            <p:nvSpPr>
              <p:cNvPr id="5" name="Rectangle 4"/>
              <p:cNvSpPr/>
              <p:nvPr/>
            </p:nvSpPr>
            <p:spPr>
              <a:xfrm>
                <a:off x="393700" y="1295400"/>
                <a:ext cx="8323333" cy="4339650"/>
              </a:xfrm>
              <a:prstGeom prst="rect">
                <a:avLst/>
              </a:prstGeom>
            </p:spPr>
            <p:txBody>
              <a:bodyPr wrap="square">
                <a:spAutoFit/>
              </a:bodyPr>
              <a:lstStyle/>
              <a:p>
                <a:r>
                  <a:rPr lang="en-US" sz="2400" dirty="0"/>
                  <a:t>A floating-point number can represent numbers of different order of magnitude (very large and very small) with the same number of fixed digits.</a:t>
                </a:r>
              </a:p>
              <a:p>
                <a:endParaRPr lang="en-US" sz="2400" dirty="0"/>
              </a:p>
              <a:p>
                <a:r>
                  <a:rPr lang="en-US" sz="2400" dirty="0"/>
                  <a:t>In general, in the binary system, a floating number can be expressed as</a:t>
                </a:r>
              </a:p>
              <a:p>
                <a:endParaRPr lang="en-US" sz="2400"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 </m:t>
                      </m:r>
                      <m:r>
                        <a:rPr lang="en-US" sz="3600" b="0" i="1" smtClean="0">
                          <a:latin typeface="Cambria Math" charset="0"/>
                          <a:ea typeface="Cambria Math" charset="0"/>
                          <a:cs typeface="Cambria Math" charset="0"/>
                        </a:rPr>
                        <m:t>𝑞</m:t>
                      </m:r>
                      <m:r>
                        <a:rPr lang="en-US" sz="3600" i="1">
                          <a:latin typeface="Cambria Math" charset="0"/>
                          <a:ea typeface="Cambria Math" charset="0"/>
                          <a:cs typeface="Cambria Math" charset="0"/>
                        </a:rPr>
                        <m:t> ×</m:t>
                      </m:r>
                      <m:sSup>
                        <m:sSupPr>
                          <m:ctrlPr>
                            <a:rPr lang="en-US" sz="3600" i="1">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 </m:t>
                          </m:r>
                          <m:r>
                            <a:rPr lang="en-US" sz="3600" b="0" i="1" smtClean="0">
                              <a:latin typeface="Cambria Math" charset="0"/>
                              <a:ea typeface="Cambria Math" charset="0"/>
                              <a:cs typeface="Cambria Math" charset="0"/>
                            </a:rPr>
                            <m:t>2</m:t>
                          </m:r>
                        </m:e>
                        <m:sup>
                          <m:r>
                            <a:rPr lang="en-US" sz="3600" b="0" i="1" smtClean="0">
                              <a:latin typeface="Cambria Math" charset="0"/>
                              <a:ea typeface="Cambria Math" charset="0"/>
                              <a:cs typeface="Cambria Math" charset="0"/>
                            </a:rPr>
                            <m:t>𝑚</m:t>
                          </m:r>
                        </m:sup>
                      </m:sSup>
                      <m:r>
                        <a:rPr lang="en-US" sz="3600" b="0" i="1" smtClean="0">
                          <a:latin typeface="Cambria Math" charset="0"/>
                          <a:ea typeface="Cambria Math" charset="0"/>
                          <a:cs typeface="Cambria Math" charset="0"/>
                        </a:rPr>
                        <m:t> </m:t>
                      </m:r>
                    </m:oMath>
                  </m:oMathPara>
                </a14:m>
                <a:endParaRPr lang="en-US" sz="3600" dirty="0"/>
              </a:p>
              <a:p>
                <a:endParaRPr lang="en-US" sz="2400" dirty="0"/>
              </a:p>
              <a:p>
                <a14:m>
                  <m:oMath xmlns:m="http://schemas.openxmlformats.org/officeDocument/2006/math">
                    <m:r>
                      <a:rPr lang="en-US" sz="2400" i="1">
                        <a:latin typeface="Cambria Math" charset="0"/>
                        <a:ea typeface="Cambria Math" charset="0"/>
                        <a:cs typeface="Cambria Math" charset="0"/>
                      </a:rPr>
                      <m:t>𝑞</m:t>
                    </m:r>
                    <m:r>
                      <a:rPr lang="en-US" sz="2400" i="1">
                        <a:latin typeface="Cambria Math" charset="0"/>
                        <a:ea typeface="Cambria Math" charset="0"/>
                        <a:cs typeface="Cambria Math" charset="0"/>
                      </a:rPr>
                      <m:t> </m:t>
                    </m:r>
                  </m:oMath>
                </a14:m>
                <a:r>
                  <a:rPr lang="en-US" sz="2400" dirty="0"/>
                  <a:t>is the significand, normally a fractional value in the range </a:t>
                </a:r>
                <a14:m>
                  <m:oMath xmlns:m="http://schemas.openxmlformats.org/officeDocument/2006/math">
                    <m:r>
                      <a:rPr lang="en-US" sz="2400" b="0" i="1" smtClean="0">
                        <a:latin typeface="Cambria Math" panose="02040503050406030204" pitchFamily="18" charset="0"/>
                      </a:rPr>
                      <m:t>[1.0,2.0)</m:t>
                    </m:r>
                  </m:oMath>
                </a14:m>
                <a:r>
                  <a:rPr lang="en-US" sz="2400" dirty="0"/>
                  <a:t> </a:t>
                </a:r>
              </a:p>
              <a:p>
                <a:endParaRPr lang="en-US" sz="2400" dirty="0"/>
              </a:p>
              <a:p>
                <a14:m>
                  <m:oMath xmlns:m="http://schemas.openxmlformats.org/officeDocument/2006/math">
                    <m:r>
                      <a:rPr lang="en-US" sz="2400" i="1">
                        <a:latin typeface="Cambria Math" charset="0"/>
                        <a:ea typeface="Cambria Math" charset="0"/>
                        <a:cs typeface="Cambria Math" charset="0"/>
                      </a:rPr>
                      <m:t>𝑚</m:t>
                    </m:r>
                  </m:oMath>
                </a14:m>
                <a:r>
                  <a:rPr lang="en-US" sz="2400" dirty="0"/>
                  <a:t> is the exponent</a:t>
                </a:r>
              </a:p>
            </p:txBody>
          </p:sp>
        </mc:Choice>
        <mc:Fallback xmlns="">
          <p:sp>
            <p:nvSpPr>
              <p:cNvPr id="5" name="Rectangle 4"/>
              <p:cNvSpPr>
                <a:spLocks noRot="1" noChangeAspect="1" noMove="1" noResize="1" noEditPoints="1" noAdjustHandles="1" noChangeArrowheads="1" noChangeShapeType="1" noTextEdit="1"/>
              </p:cNvSpPr>
              <p:nvPr/>
            </p:nvSpPr>
            <p:spPr>
              <a:xfrm>
                <a:off x="393700" y="1295400"/>
                <a:ext cx="8323333" cy="4339650"/>
              </a:xfrm>
              <a:prstGeom prst="rect">
                <a:avLst/>
              </a:prstGeom>
              <a:blipFill>
                <a:blip r:embed="rId3"/>
                <a:stretch>
                  <a:fillRect l="-1067" t="-1166" b="-2332"/>
                </a:stretch>
              </a:blipFill>
            </p:spPr>
            <p:txBody>
              <a:bodyPr/>
              <a:lstStyle/>
              <a:p>
                <a:r>
                  <a:rPr lang="en-US">
                    <a:noFill/>
                  </a:rPr>
                  <a:t> </a:t>
                </a:r>
              </a:p>
            </p:txBody>
          </p:sp>
        </mc:Fallback>
      </mc:AlternateContent>
    </p:spTree>
    <p:extLst>
      <p:ext uri="{BB962C8B-B14F-4D97-AF65-F5344CB8AC3E}">
        <p14:creationId xmlns:p14="http://schemas.microsoft.com/office/powerpoint/2010/main" val="130954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a:t>
            </a:r>
          </a:p>
        </p:txBody>
      </p:sp>
      <mc:AlternateContent xmlns:mc="http://schemas.openxmlformats.org/markup-compatibility/2006" xmlns:a14="http://schemas.microsoft.com/office/drawing/2010/main">
        <mc:Choice Requires="a14">
          <p:sp>
            <p:nvSpPr>
              <p:cNvPr id="5" name="Rectangle 4"/>
              <p:cNvSpPr/>
              <p:nvPr/>
            </p:nvSpPr>
            <p:spPr>
              <a:xfrm>
                <a:off x="393700" y="1480161"/>
                <a:ext cx="8323333" cy="2862322"/>
              </a:xfrm>
              <a:prstGeom prst="rect">
                <a:avLst/>
              </a:prstGeom>
            </p:spPr>
            <p:txBody>
              <a:bodyPr wrap="square">
                <a:spAutoFit/>
              </a:bodyPr>
              <a:lstStyle/>
              <a:p>
                <a:r>
                  <a:rPr lang="en-US" sz="3000" b="1" dirty="0"/>
                  <a:t>Numerical Form:</a:t>
                </a:r>
              </a:p>
              <a:p>
                <a:endParaRPr lang="en-US" sz="3000" b="0" i="1" dirty="0">
                  <a:latin typeface="Cambria Math" charset="0"/>
                  <a:ea typeface="Cambria Math" charset="0"/>
                  <a:cs typeface="Cambria Math" charset="0"/>
                </a:endParaRPr>
              </a:p>
              <a:p>
                <a:endParaRPr lang="en-US" sz="3000"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000" b="0" i="1" smtClean="0">
                          <a:latin typeface="Cambria Math" charset="0"/>
                          <a:ea typeface="Cambria Math" charset="0"/>
                          <a:cs typeface="Cambria Math" charset="0"/>
                        </a:rPr>
                        <m:t>𝑥</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𝑞</m:t>
                      </m:r>
                      <m:r>
                        <a:rPr lang="en-US" sz="3000" i="1">
                          <a:latin typeface="Cambria Math" charset="0"/>
                          <a:ea typeface="Cambria Math" charset="0"/>
                          <a:cs typeface="Cambria Math" charset="0"/>
                        </a:rPr>
                        <m:t> ×</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m:t>
                          </m:r>
                          <m:r>
                            <a:rPr lang="en-US" sz="3000" b="0" i="1" smtClean="0">
                              <a:latin typeface="Cambria Math" charset="0"/>
                              <a:ea typeface="Cambria Math" charset="0"/>
                              <a:cs typeface="Cambria Math" charset="0"/>
                            </a:rPr>
                            <m:t>2</m:t>
                          </m:r>
                        </m:e>
                        <m:sup>
                          <m:r>
                            <a:rPr lang="en-US" sz="3000" b="0" i="1" smtClean="0">
                              <a:latin typeface="Cambria Math" charset="0"/>
                              <a:ea typeface="Cambria Math" charset="0"/>
                              <a:cs typeface="Cambria Math" charset="0"/>
                            </a:rPr>
                            <m:t>𝑚</m:t>
                          </m:r>
                        </m:sup>
                      </m:sSup>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m:t>
                      </m:r>
                      <m:sSub>
                        <m:sSubPr>
                          <m:ctrlPr>
                            <a:rPr lang="en-US" sz="3000" i="1" smtClean="0">
                              <a:latin typeface="Cambria Math" panose="02040503050406030204" pitchFamily="18" charset="0"/>
                            </a:rPr>
                          </m:ctrlPr>
                        </m:sSubPr>
                        <m:e>
                          <m:r>
                            <a:rPr lang="en-US" sz="3000" i="1">
                              <a:latin typeface="Cambria Math" charset="0"/>
                            </a:rPr>
                            <m:t>𝑏</m:t>
                          </m:r>
                        </m:e>
                        <m:sub>
                          <m:r>
                            <a:rPr lang="en-US" sz="3000" b="0" i="1" smtClean="0">
                              <a:latin typeface="Cambria Math" charset="0"/>
                            </a:rPr>
                            <m:t>0</m:t>
                          </m:r>
                        </m:sub>
                      </m:sSub>
                      <m:r>
                        <a:rPr lang="en-US" sz="3000" b="0" i="1" smtClean="0">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1</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2</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3</m:t>
                          </m:r>
                        </m:sub>
                      </m:sSub>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𝑛</m:t>
                          </m:r>
                        </m:sub>
                      </m:sSub>
                      <m:r>
                        <a:rPr lang="en-US" sz="3000" i="1">
                          <a:latin typeface="Cambria Math" charset="0"/>
                          <a:ea typeface="Cambria Math" charset="0"/>
                          <a:cs typeface="Cambria Math" charset="0"/>
                        </a:rPr>
                        <m:t>×</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2</m:t>
                          </m:r>
                        </m:e>
                        <m:sup>
                          <m:r>
                            <a:rPr lang="en-US" sz="3000" i="1">
                              <a:latin typeface="Cambria Math" charset="0"/>
                              <a:ea typeface="Cambria Math" charset="0"/>
                              <a:cs typeface="Cambria Math" charset="0"/>
                            </a:rPr>
                            <m:t>𝑚</m:t>
                          </m:r>
                        </m:sup>
                      </m:sSup>
                    </m:oMath>
                  </m:oMathPara>
                </a14:m>
                <a:endParaRPr lang="en-US" sz="3000" dirty="0"/>
              </a:p>
              <a:p>
                <a:endParaRPr lang="en-US" sz="3000" dirty="0"/>
              </a:p>
              <a:p>
                <a:endParaRPr lang="en-US" sz="3000" dirty="0"/>
              </a:p>
            </p:txBody>
          </p:sp>
        </mc:Choice>
        <mc:Fallback xmlns="">
          <p:sp>
            <p:nvSpPr>
              <p:cNvPr id="5" name="Rectangle 4"/>
              <p:cNvSpPr>
                <a:spLocks noRot="1" noChangeAspect="1" noMove="1" noResize="1" noEditPoints="1" noAdjustHandles="1" noChangeArrowheads="1" noChangeShapeType="1" noTextEdit="1"/>
              </p:cNvSpPr>
              <p:nvPr/>
            </p:nvSpPr>
            <p:spPr>
              <a:xfrm>
                <a:off x="393700" y="1480161"/>
                <a:ext cx="8323333" cy="2862322"/>
              </a:xfrm>
              <a:prstGeom prst="rect">
                <a:avLst/>
              </a:prstGeom>
              <a:blipFill>
                <a:blip r:embed="rId2"/>
                <a:stretch>
                  <a:fillRect l="-1524" t="-2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2605AF7-8FAB-6B4A-95AB-B4BE0603FEE2}"/>
                  </a:ext>
                </a:extLst>
              </p:cNvPr>
              <p:cNvSpPr/>
              <p:nvPr/>
            </p:nvSpPr>
            <p:spPr>
              <a:xfrm>
                <a:off x="393700" y="4953000"/>
                <a:ext cx="6061668" cy="15081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r>
                        <a:rPr lang="en-US" sz="3200" i="1">
                          <a:latin typeface="Cambria Math" charset="0"/>
                          <a:ea typeface="Cambria Math" charset="0"/>
                          <a:cs typeface="Cambria Math" charset="0"/>
                        </a:rPr>
                        <m:t>∈</m:t>
                      </m:r>
                      <m:d>
                        <m:dPr>
                          <m:begChr m:val="{"/>
                          <m:endChr m:val="}"/>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0,1</m:t>
                          </m:r>
                        </m:e>
                      </m:d>
                    </m:oMath>
                  </m:oMathPara>
                </a14:m>
                <a:endParaRPr lang="en-US" sz="3000" b="1" dirty="0"/>
              </a:p>
              <a:p>
                <a:r>
                  <a:rPr lang="en-US" sz="3000" b="1" dirty="0"/>
                  <a:t>Exponent range</a:t>
                </a:r>
                <a:r>
                  <a:rPr lang="en-US" sz="3000" dirty="0"/>
                  <a:t>:</a:t>
                </a:r>
                <a14:m>
                  <m:oMath xmlns:m="http://schemas.openxmlformats.org/officeDocument/2006/math">
                    <m:r>
                      <a:rPr lang="en-US" sz="3000" b="0" i="0" smtClean="0">
                        <a:latin typeface="Cambria Math" panose="02040503050406030204" pitchFamily="18" charset="0"/>
                        <a:ea typeface="Cambria Math" charset="0"/>
                        <a:cs typeface="Cambria Math" charset="0"/>
                      </a:rPr>
                      <m:t>  </m:t>
                    </m:r>
                    <m:r>
                      <a:rPr lang="en-US" sz="3000" i="1">
                        <a:latin typeface="Cambria Math" charset="0"/>
                        <a:ea typeface="Cambria Math" charset="0"/>
                        <a:cs typeface="Cambria Math" charset="0"/>
                      </a:rPr>
                      <m:t>𝑚</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panose="02040503050406030204" pitchFamily="18" charset="0"/>
                        <a:cs typeface="Cambria Math" charset="0"/>
                      </a:rPr>
                      <m:t>∈</m:t>
                    </m:r>
                    <m:d>
                      <m:dPr>
                        <m:begChr m:val="["/>
                        <m:endChr m:val="]"/>
                        <m:ctrlPr>
                          <a:rPr lang="mr-IN" sz="3000" i="1">
                            <a:latin typeface="Cambria Math" panose="02040503050406030204" pitchFamily="18" charset="0"/>
                          </a:rPr>
                        </m:ctrlPr>
                      </m:dPr>
                      <m:e>
                        <m:r>
                          <a:rPr lang="en-US" sz="3000" i="1">
                            <a:latin typeface="Cambria Math" charset="0"/>
                          </a:rPr>
                          <m:t>𝐿</m:t>
                        </m:r>
                        <m:r>
                          <a:rPr lang="en-US" sz="3000" i="1">
                            <a:latin typeface="Cambria Math" charset="0"/>
                          </a:rPr>
                          <m:t>,</m:t>
                        </m:r>
                        <m:r>
                          <a:rPr lang="en-US" sz="3000" i="1">
                            <a:latin typeface="Cambria Math" charset="0"/>
                          </a:rPr>
                          <m:t>𝑈</m:t>
                        </m:r>
                      </m:e>
                    </m:d>
                  </m:oMath>
                </a14:m>
                <a:endParaRPr lang="en-US" sz="3000" dirty="0"/>
              </a:p>
              <a:p>
                <a:r>
                  <a:rPr lang="en-US" sz="3000" b="1" dirty="0"/>
                  <a:t>Precision</a:t>
                </a:r>
                <a:r>
                  <a:rPr lang="en-US" sz="3000" dirty="0"/>
                  <a:t>: </a:t>
                </a:r>
                <a14:m>
                  <m:oMath xmlns:m="http://schemas.openxmlformats.org/officeDocument/2006/math">
                    <m:r>
                      <m:rPr>
                        <m:sty m:val="p"/>
                      </m:rPr>
                      <a:rPr lang="en-US" sz="3000">
                        <a:latin typeface="Cambria Math" charset="0"/>
                      </a:rPr>
                      <m:t>p</m:t>
                    </m:r>
                    <m:r>
                      <a:rPr lang="en-US" sz="3000">
                        <a:latin typeface="Cambria Math" charset="0"/>
                      </a:rPr>
                      <m:t>=</m:t>
                    </m:r>
                    <m:r>
                      <a:rPr lang="en-US" sz="3000" i="1">
                        <a:latin typeface="Cambria Math" charset="0"/>
                      </a:rPr>
                      <m:t>𝑛</m:t>
                    </m:r>
                    <m:r>
                      <a:rPr lang="en-US" sz="3000" i="1">
                        <a:latin typeface="Cambria Math" charset="0"/>
                      </a:rPr>
                      <m:t>+1</m:t>
                    </m:r>
                  </m:oMath>
                </a14:m>
                <a:endParaRPr lang="en-US" sz="3000" dirty="0"/>
              </a:p>
            </p:txBody>
          </p:sp>
        </mc:Choice>
        <mc:Fallback xmlns="">
          <p:sp>
            <p:nvSpPr>
              <p:cNvPr id="2" name="Rectangle 1">
                <a:extLst>
                  <a:ext uri="{FF2B5EF4-FFF2-40B4-BE49-F238E27FC236}">
                    <a16:creationId xmlns:a16="http://schemas.microsoft.com/office/drawing/2014/main" id="{42605AF7-8FAB-6B4A-95AB-B4BE0603FEE2}"/>
                  </a:ext>
                </a:extLst>
              </p:cNvPr>
              <p:cNvSpPr>
                <a:spLocks noRot="1" noChangeAspect="1" noMove="1" noResize="1" noEditPoints="1" noAdjustHandles="1" noChangeArrowheads="1" noChangeShapeType="1" noTextEdit="1"/>
              </p:cNvSpPr>
              <p:nvPr/>
            </p:nvSpPr>
            <p:spPr>
              <a:xfrm>
                <a:off x="393700" y="4953000"/>
                <a:ext cx="6061668" cy="1508105"/>
              </a:xfrm>
              <a:prstGeom prst="rect">
                <a:avLst/>
              </a:prstGeom>
              <a:blipFill>
                <a:blip r:embed="rId3"/>
                <a:stretch>
                  <a:fillRect l="-2092" b="-10833"/>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AF3A1426-82BA-D54B-AC1C-321C2485DA95}"/>
              </a:ext>
            </a:extLst>
          </p:cNvPr>
          <p:cNvSpPr/>
          <p:nvPr/>
        </p:nvSpPr>
        <p:spPr>
          <a:xfrm rot="5400000">
            <a:off x="5623872" y="2570145"/>
            <a:ext cx="410855" cy="1905000"/>
          </a:xfrm>
          <a:prstGeom prst="rightBrace">
            <a:avLst/>
          </a:prstGeom>
          <a:noFill/>
          <a:ln w="25400">
            <a:solidFill>
              <a:srgbClr val="00743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E2B135-05B4-9F4F-B4D4-BE73532ABA54}"/>
                  </a:ext>
                </a:extLst>
              </p:cNvPr>
              <p:cNvSpPr/>
              <p:nvPr/>
            </p:nvSpPr>
            <p:spPr>
              <a:xfrm>
                <a:off x="4303267" y="3787914"/>
                <a:ext cx="3161443" cy="707886"/>
              </a:xfrm>
              <a:prstGeom prst="rect">
                <a:avLst/>
              </a:prstGeom>
            </p:spPr>
            <p:txBody>
              <a:bodyPr wrap="none">
                <a:spAutoFit/>
              </a:bodyPr>
              <a:lstStyle/>
              <a:p>
                <a:pPr algn="ctr"/>
                <a:r>
                  <a:rPr lang="en-US" sz="2000" dirty="0">
                    <a:latin typeface="Times New Roman" panose="02020603050405020304" pitchFamily="18" charset="0"/>
                    <a:cs typeface="Times New Roman" panose="02020603050405020304" pitchFamily="18" charset="0"/>
                  </a:rPr>
                  <a:t>Fractional part of significand</a:t>
                </a:r>
              </a:p>
              <a:p>
                <a:pPr algn="ctr"/>
                <a:r>
                  <a:rPr lang="en-US" sz="2000" dirty="0"/>
                  <a:t>(</a:t>
                </a:r>
                <a14:m>
                  <m:oMath xmlns:m="http://schemas.openxmlformats.org/officeDocument/2006/math">
                    <m:r>
                      <a:rPr lang="en-US" sz="2000" i="1">
                        <a:latin typeface="Cambria Math" charset="0"/>
                      </a:rPr>
                      <m:t>𝑛</m:t>
                    </m:r>
                  </m:oMath>
                </a14:m>
                <a:r>
                  <a:rPr lang="en-US" sz="2000" dirty="0"/>
                  <a:t> </a:t>
                </a:r>
                <a:r>
                  <a:rPr lang="en-US" sz="2000" dirty="0">
                    <a:latin typeface="Times New Roman" panose="02020603050405020304" pitchFamily="18" charset="0"/>
                    <a:cs typeface="Times New Roman" panose="02020603050405020304" pitchFamily="18" charset="0"/>
                  </a:rPr>
                  <a:t>digits)</a:t>
                </a:r>
              </a:p>
            </p:txBody>
          </p:sp>
        </mc:Choice>
        <mc:Fallback xmlns="">
          <p:sp>
            <p:nvSpPr>
              <p:cNvPr id="6" name="Rectangle 5">
                <a:extLst>
                  <a:ext uri="{FF2B5EF4-FFF2-40B4-BE49-F238E27FC236}">
                    <a16:creationId xmlns:a16="http://schemas.microsoft.com/office/drawing/2014/main" id="{19E2B135-05B4-9F4F-B4D4-BE73532ABA54}"/>
                  </a:ext>
                </a:extLst>
              </p:cNvPr>
              <p:cNvSpPr>
                <a:spLocks noRot="1" noChangeAspect="1" noMove="1" noResize="1" noEditPoints="1" noAdjustHandles="1" noChangeArrowheads="1" noChangeShapeType="1" noTextEdit="1"/>
              </p:cNvSpPr>
              <p:nvPr/>
            </p:nvSpPr>
            <p:spPr>
              <a:xfrm>
                <a:off x="4303267" y="3787914"/>
                <a:ext cx="3161443" cy="707886"/>
              </a:xfrm>
              <a:prstGeom prst="rect">
                <a:avLst/>
              </a:prstGeom>
              <a:blipFill>
                <a:blip r:embed="rId4"/>
                <a:stretch>
                  <a:fillRect l="-1200" t="-3509" r="-1200" b="-14035"/>
                </a:stretch>
              </a:blipFill>
            </p:spPr>
            <p:txBody>
              <a:bodyPr/>
              <a:lstStyle/>
              <a:p>
                <a:r>
                  <a:rPr lang="en-US">
                    <a:noFill/>
                  </a:rPr>
                  <a:t> </a:t>
                </a:r>
              </a:p>
            </p:txBody>
          </p:sp>
        </mc:Fallback>
      </mc:AlternateContent>
    </p:spTree>
    <p:extLst>
      <p:ext uri="{BB962C8B-B14F-4D97-AF65-F5344CB8AC3E}">
        <p14:creationId xmlns:p14="http://schemas.microsoft.com/office/powerpoint/2010/main" val="1260075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b="1" dirty="0"/>
              <a:t>Normalized</a:t>
            </a:r>
            <a:r>
              <a:rPr lang="en-US" dirty="0"/>
              <a:t> floating-point numbers</a:t>
            </a:r>
          </a:p>
        </p:txBody>
      </p:sp>
      <mc:AlternateContent xmlns:mc="http://schemas.openxmlformats.org/markup-compatibility/2006">
        <mc:Choice xmlns:a14="http://schemas.microsoft.com/office/drawing/2010/main" Requires="a14">
          <p:sp>
            <p:nvSpPr>
              <p:cNvPr id="2" name="Rectangle 1"/>
              <p:cNvSpPr/>
              <p:nvPr/>
            </p:nvSpPr>
            <p:spPr>
              <a:xfrm>
                <a:off x="533400" y="1371600"/>
                <a:ext cx="8153400" cy="2677656"/>
              </a:xfrm>
              <a:prstGeom prst="rect">
                <a:avLst/>
              </a:prstGeom>
            </p:spPr>
            <p:txBody>
              <a:bodyPr wrap="square">
                <a:spAutoFit/>
              </a:bodyPr>
              <a:lstStyle/>
              <a:p>
                <a:r>
                  <a:rPr lang="en-US" sz="2300" dirty="0"/>
                  <a:t>Normalized floating point numbers are expressed as </a:t>
                </a:r>
              </a:p>
              <a:p>
                <a:endParaRPr lang="en-US" sz="23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000" i="1">
                          <a:latin typeface="Cambria Math" charset="0"/>
                          <a:ea typeface="Cambria Math" charset="0"/>
                          <a:cs typeface="Cambria Math" charset="0"/>
                        </a:rPr>
                        <m:t>𝑥</m:t>
                      </m:r>
                      <m:r>
                        <a:rPr lang="en-US" sz="3000" i="1">
                          <a:latin typeface="Cambria Math" charset="0"/>
                          <a:ea typeface="Cambria Math" charset="0"/>
                          <a:cs typeface="Cambria Math" charset="0"/>
                        </a:rPr>
                        <m:t>=± 1.</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1</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2</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3</m:t>
                          </m:r>
                        </m:sub>
                      </m:sSub>
                      <m:r>
                        <a:rPr lang="en-US" sz="3000" b="0" i="1" smtClean="0">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b="0" i="1" smtClean="0">
                              <a:latin typeface="Cambria Math" charset="0"/>
                            </a:rPr>
                            <m:t>𝑛</m:t>
                          </m:r>
                        </m:sub>
                      </m:sSub>
                      <m:r>
                        <a:rPr lang="en-US" sz="3000" i="1">
                          <a:latin typeface="Cambria Math" charset="0"/>
                          <a:ea typeface="Cambria Math" charset="0"/>
                          <a:cs typeface="Cambria Math" charset="0"/>
                        </a:rPr>
                        <m:t>×</m:t>
                      </m:r>
                      <m:sSup>
                        <m:sSupPr>
                          <m:ctrlPr>
                            <a:rPr lang="en-US" sz="3000" i="1">
                              <a:latin typeface="Cambria Math" panose="02040503050406030204" pitchFamily="18" charset="0"/>
                              <a:ea typeface="Cambria Math" charset="0"/>
                              <a:cs typeface="Cambria Math" charset="0"/>
                            </a:rPr>
                          </m:ctrlPr>
                        </m:sSupPr>
                        <m:e>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2</m:t>
                          </m:r>
                        </m:e>
                        <m:sup>
                          <m:r>
                            <a:rPr lang="en-US" sz="3000" b="0" i="1" smtClean="0">
                              <a:latin typeface="Cambria Math" charset="0"/>
                              <a:ea typeface="Cambria Math" charset="0"/>
                              <a:cs typeface="Cambria Math" charset="0"/>
                            </a:rPr>
                            <m:t>𝑚</m:t>
                          </m:r>
                        </m:sup>
                      </m:sSup>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m:t>
                      </m:r>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1.</m:t>
                      </m:r>
                      <m:r>
                        <a:rPr lang="en-US" sz="3000" b="0" i="1" smtClean="0">
                          <a:latin typeface="Cambria Math" charset="0"/>
                        </a:rPr>
                        <m:t>𝑓</m:t>
                      </m:r>
                      <m:r>
                        <a:rPr lang="en-US" sz="3000" b="0" i="1" smtClean="0">
                          <a:latin typeface="Cambria Math" charset="0"/>
                        </a:rPr>
                        <m:t> ×</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m:t>
                          </m:r>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2</m:t>
                          </m:r>
                        </m:e>
                        <m:sup>
                          <m:r>
                            <a:rPr lang="en-US" sz="3000" i="1">
                              <a:latin typeface="Cambria Math" charset="0"/>
                              <a:ea typeface="Cambria Math" charset="0"/>
                              <a:cs typeface="Cambria Math" charset="0"/>
                            </a:rPr>
                            <m:t>𝑚</m:t>
                          </m:r>
                        </m:sup>
                      </m:sSup>
                    </m:oMath>
                  </m:oMathPara>
                </a14:m>
                <a:endParaRPr lang="en-US" sz="3000" dirty="0"/>
              </a:p>
              <a:p>
                <a:r>
                  <a:rPr lang="en-US" sz="2300" dirty="0"/>
                  <a:t> </a:t>
                </a:r>
              </a:p>
              <a:p>
                <a:r>
                  <a:rPr lang="en-US" sz="2300" dirty="0"/>
                  <a:t>where </a:t>
                </a:r>
                <a14:m>
                  <m:oMath xmlns:m="http://schemas.openxmlformats.org/officeDocument/2006/math">
                    <m:r>
                      <a:rPr lang="en-US" sz="2300" i="1">
                        <a:latin typeface="Cambria Math" charset="0"/>
                      </a:rPr>
                      <m:t>𝑓</m:t>
                    </m:r>
                  </m:oMath>
                </a14:m>
                <a:r>
                  <a:rPr lang="en-US" sz="2300" dirty="0"/>
                  <a:t> is the fractional part of the significand, </a:t>
                </a:r>
                <a14:m>
                  <m:oMath xmlns:m="http://schemas.openxmlformats.org/officeDocument/2006/math">
                    <m:r>
                      <a:rPr lang="en-US" sz="2300" i="1">
                        <a:latin typeface="Cambria Math" charset="0"/>
                        <a:ea typeface="Cambria Math" charset="0"/>
                        <a:cs typeface="Cambria Math" charset="0"/>
                      </a:rPr>
                      <m:t>𝑚</m:t>
                    </m:r>
                  </m:oMath>
                </a14:m>
                <a:r>
                  <a:rPr lang="en-US" sz="2300" dirty="0"/>
                  <a:t> is the exponent and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𝑏</m:t>
                        </m:r>
                      </m:e>
                      <m:sub>
                        <m:r>
                          <a:rPr lang="en-US" sz="2300" i="1">
                            <a:latin typeface="Cambria Math" charset="0"/>
                          </a:rPr>
                          <m:t>𝑖</m:t>
                        </m:r>
                      </m:sub>
                    </m:sSub>
                    <m:r>
                      <a:rPr lang="en-US" sz="2300" i="1">
                        <a:latin typeface="Cambria Math" charset="0"/>
                        <a:ea typeface="Cambria Math" charset="0"/>
                        <a:cs typeface="Cambria Math" charset="0"/>
                      </a:rPr>
                      <m:t>∈</m:t>
                    </m:r>
                    <m:d>
                      <m:dPr>
                        <m:begChr m:val="{"/>
                        <m:endChr m:val="}"/>
                        <m:ctrlPr>
                          <a:rPr lang="en-US" sz="2300" i="1">
                            <a:latin typeface="Cambria Math" panose="02040503050406030204" pitchFamily="18" charset="0"/>
                            <a:ea typeface="Cambria Math" charset="0"/>
                            <a:cs typeface="Cambria Math" charset="0"/>
                          </a:rPr>
                        </m:ctrlPr>
                      </m:dPr>
                      <m:e>
                        <m:r>
                          <a:rPr lang="en-US" sz="2300" i="1">
                            <a:latin typeface="Cambria Math" charset="0"/>
                            <a:ea typeface="Cambria Math" charset="0"/>
                            <a:cs typeface="Cambria Math" charset="0"/>
                          </a:rPr>
                          <m:t>0,1</m:t>
                        </m:r>
                      </m:e>
                    </m:d>
                    <m:r>
                      <a:rPr lang="en-US" sz="2300" b="0" i="1" smtClean="0">
                        <a:latin typeface="Cambria Math" charset="0"/>
                        <a:ea typeface="Cambria Math" charset="0"/>
                        <a:cs typeface="Cambria Math" charset="0"/>
                      </a:rPr>
                      <m:t>.</m:t>
                    </m:r>
                  </m:oMath>
                </a14:m>
                <a:endParaRPr lang="en-US" sz="2300" b="0" dirty="0">
                  <a:ea typeface="Cambria Math" charset="0"/>
                  <a:cs typeface="Cambria Math" charset="0"/>
                </a:endParaRPr>
              </a:p>
              <a:p>
                <a:endParaRPr lang="en-US" sz="2300" dirty="0"/>
              </a:p>
            </p:txBody>
          </p:sp>
        </mc:Choice>
        <mc:Fallback>
          <p:sp>
            <p:nvSpPr>
              <p:cNvPr id="2" name="Rectangle 1"/>
              <p:cNvSpPr>
                <a:spLocks noRot="1" noChangeAspect="1" noMove="1" noResize="1" noEditPoints="1" noAdjustHandles="1" noChangeArrowheads="1" noChangeShapeType="1" noTextEdit="1"/>
              </p:cNvSpPr>
              <p:nvPr/>
            </p:nvSpPr>
            <p:spPr>
              <a:xfrm>
                <a:off x="533400" y="1371600"/>
                <a:ext cx="8153400" cy="2677656"/>
              </a:xfrm>
              <a:prstGeom prst="rect">
                <a:avLst/>
              </a:prstGeom>
              <a:blipFill>
                <a:blip r:embed="rId2"/>
                <a:stretch>
                  <a:fillRect l="-933" t="-1896"/>
                </a:stretch>
              </a:blipFill>
            </p:spPr>
            <p:txBody>
              <a:bodyPr/>
              <a:lstStyle/>
              <a:p>
                <a:r>
                  <a:rPr lang="en-US">
                    <a:noFill/>
                  </a:rPr>
                  <a:t> </a:t>
                </a:r>
              </a:p>
            </p:txBody>
          </p:sp>
        </mc:Fallback>
      </mc:AlternateContent>
    </p:spTree>
    <p:extLst>
      <p:ext uri="{BB962C8B-B14F-4D97-AF65-F5344CB8AC3E}">
        <p14:creationId xmlns:p14="http://schemas.microsoft.com/office/powerpoint/2010/main" val="10240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2527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Converting floating points</a:t>
            </a:r>
          </a:p>
        </p:txBody>
      </p:sp>
      <mc:AlternateContent xmlns:mc="http://schemas.openxmlformats.org/markup-compatibility/2006" xmlns:a14="http://schemas.microsoft.com/office/drawing/2010/main">
        <mc:Choice Requires="a14">
          <p:sp>
            <p:nvSpPr>
              <p:cNvPr id="6" name="Rectangle 5"/>
              <p:cNvSpPr/>
              <p:nvPr/>
            </p:nvSpPr>
            <p:spPr>
              <a:xfrm>
                <a:off x="381000" y="1439167"/>
                <a:ext cx="8382000" cy="830997"/>
              </a:xfrm>
              <a:prstGeom prst="rect">
                <a:avLst/>
              </a:prstGeom>
            </p:spPr>
            <p:txBody>
              <a:bodyPr wrap="square">
                <a:spAutoFit/>
              </a:bodyPr>
              <a:lstStyle/>
              <a:p>
                <a:r>
                  <a:rPr lang="en-US" sz="2400" dirty="0"/>
                  <a:t>Convert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charset="0"/>
                              </a:rPr>
                              <m:t>(39.6875)</m:t>
                            </m:r>
                          </m:e>
                          <m:sub>
                            <m:r>
                              <a:rPr lang="en-US" sz="2400" i="1">
                                <a:latin typeface="Cambria Math" charset="0"/>
                              </a:rPr>
                              <m:t>10</m:t>
                            </m:r>
                          </m:sub>
                        </m:sSub>
                        <m:r>
                          <a:rPr lang="en-US" sz="2400" b="0" i="1" smtClean="0">
                            <a:latin typeface="Cambria Math" charset="0"/>
                          </a:rPr>
                          <m:t> </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100111.1011</m:t>
                            </m:r>
                          </m:e>
                        </m:d>
                      </m:e>
                      <m:sub>
                        <m:r>
                          <a:rPr lang="en-US" sz="2400" i="1">
                            <a:latin typeface="Cambria Math" charset="0"/>
                          </a:rPr>
                          <m:t>2</m:t>
                        </m:r>
                      </m:sub>
                    </m:sSub>
                  </m:oMath>
                </a14:m>
                <a:r>
                  <a:rPr lang="en-US" sz="2400" dirty="0"/>
                  <a:t> into floating point representation</a:t>
                </a:r>
              </a:p>
            </p:txBody>
          </p:sp>
        </mc:Choice>
        <mc:Fallback xmlns="">
          <p:sp>
            <p:nvSpPr>
              <p:cNvPr id="6" name="Rectangle 5"/>
              <p:cNvSpPr>
                <a:spLocks noRot="1" noChangeAspect="1" noMove="1" noResize="1" noEditPoints="1" noAdjustHandles="1" noChangeArrowheads="1" noChangeShapeType="1" noTextEdit="1"/>
              </p:cNvSpPr>
              <p:nvPr/>
            </p:nvSpPr>
            <p:spPr>
              <a:xfrm>
                <a:off x="381000" y="1439167"/>
                <a:ext cx="8382000" cy="830997"/>
              </a:xfrm>
              <a:prstGeom prst="rect">
                <a:avLst/>
              </a:prstGeom>
              <a:blipFill rotWithShape="0">
                <a:blip r:embed="rId3"/>
                <a:stretch>
                  <a:fillRect l="-1164" t="-59559" b="-26471"/>
                </a:stretch>
              </a:blipFill>
            </p:spPr>
            <p:txBody>
              <a:bodyPr/>
              <a:lstStyle/>
              <a:p>
                <a:r>
                  <a:rPr lang="en-US">
                    <a:noFill/>
                  </a:rPr>
                  <a:t> </a:t>
                </a:r>
              </a:p>
            </p:txBody>
          </p:sp>
        </mc:Fallback>
      </mc:AlternateContent>
    </p:spTree>
    <p:extLst>
      <p:ext uri="{BB962C8B-B14F-4D97-AF65-F5344CB8AC3E}">
        <p14:creationId xmlns:p14="http://schemas.microsoft.com/office/powerpoint/2010/main" val="228156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Video 2: Normalized floating point representation</a:t>
            </a:r>
          </a:p>
        </p:txBody>
      </p:sp>
    </p:spTree>
    <p:extLst>
      <p:ext uri="{BB962C8B-B14F-4D97-AF65-F5344CB8AC3E}">
        <p14:creationId xmlns:p14="http://schemas.microsoft.com/office/powerpoint/2010/main" val="161653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2438400"/>
            <a:ext cx="7010400" cy="3785652"/>
          </a:xfrm>
          <a:prstGeom prst="rect">
            <a:avLst/>
          </a:prstGeom>
        </p:spPr>
        <p:txBody>
          <a:bodyPr wrap="square">
            <a:spAutoFit/>
          </a:bodyPr>
          <a:lstStyle/>
          <a:p>
            <a:pPr marL="342900" indent="-342900">
              <a:buFont typeface="Arial" charset="0"/>
              <a:buChar char="•"/>
            </a:pPr>
            <a:r>
              <a:rPr lang="en-US" sz="2400" b="1" dirty="0"/>
              <a:t>Exponent range</a:t>
            </a:r>
            <a:r>
              <a:rPr lang="en-US" sz="2400" dirty="0"/>
              <a:t>:</a:t>
            </a:r>
          </a:p>
          <a:p>
            <a:pPr marL="342900" indent="-342900">
              <a:buFont typeface="Arial" charset="0"/>
              <a:buChar char="•"/>
            </a:pPr>
            <a:endParaRPr lang="en-US" sz="2400" dirty="0"/>
          </a:p>
          <a:p>
            <a:pPr marL="342900" indent="-342900">
              <a:buFont typeface="Arial" charset="0"/>
              <a:buChar char="•"/>
            </a:pPr>
            <a:r>
              <a:rPr lang="en-US" sz="2400" b="1" dirty="0"/>
              <a:t>Precision</a:t>
            </a:r>
            <a:r>
              <a:rPr lang="en-US" sz="2400" dirty="0"/>
              <a:t>:</a:t>
            </a:r>
          </a:p>
          <a:p>
            <a:pPr marL="342900" indent="-342900">
              <a:buFont typeface="Arial" charset="0"/>
              <a:buChar char="•"/>
            </a:pPr>
            <a:endParaRPr lang="en-US" sz="2400" b="1" dirty="0"/>
          </a:p>
          <a:p>
            <a:pPr marL="342900" indent="-342900">
              <a:buFont typeface="Arial" charset="0"/>
              <a:buChar char="•"/>
            </a:pPr>
            <a:r>
              <a:rPr lang="en-US" sz="2400" b="1" dirty="0"/>
              <a:t>Smallest positive normalized FP number:  </a:t>
            </a:r>
          </a:p>
          <a:p>
            <a:pPr marL="342900" indent="-342900">
              <a:buFont typeface="Arial" charset="0"/>
              <a:buChar char="•"/>
            </a:pPr>
            <a:endParaRPr lang="en-US" sz="2400" b="1" dirty="0"/>
          </a:p>
          <a:p>
            <a:pPr algn="ctr"/>
            <a:endParaRPr lang="en-US" sz="2400" dirty="0"/>
          </a:p>
          <a:p>
            <a:pPr marL="342900" indent="-342900">
              <a:buFont typeface="Arial" charset="0"/>
              <a:buChar char="•"/>
            </a:pPr>
            <a:endParaRPr lang="en-US" sz="2400" b="1" dirty="0"/>
          </a:p>
          <a:p>
            <a:pPr marL="342900" indent="-342900">
              <a:buFont typeface="Arial" charset="0"/>
              <a:buChar char="•"/>
            </a:pPr>
            <a:r>
              <a:rPr lang="en-US" sz="2400" b="1" dirty="0"/>
              <a:t>Largest positive normalized FP number: </a:t>
            </a:r>
          </a:p>
          <a:p>
            <a:pPr algn="ctr"/>
            <a:endParaRPr lang="en-US" sz="2400" b="1" dirty="0"/>
          </a:p>
        </p:txBody>
      </p:sp>
      <p:sp>
        <p:nvSpPr>
          <p:cNvPr id="5" name="Title 1"/>
          <p:cNvSpPr txBox="1">
            <a:spLocks/>
          </p:cNvSpPr>
          <p:nvPr/>
        </p:nvSpPr>
        <p:spPr>
          <a:xfrm>
            <a:off x="381000" y="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Normalized floating-point numbers</a:t>
            </a:r>
          </a:p>
        </p:txBody>
      </p:sp>
      <mc:AlternateContent xmlns:mc="http://schemas.openxmlformats.org/markup-compatibility/2006" xmlns:a14="http://schemas.microsoft.com/office/drawing/2010/main">
        <mc:Choice Requires="a14">
          <p:sp>
            <p:nvSpPr>
              <p:cNvPr id="6" name="Rectangle 5"/>
              <p:cNvSpPr/>
              <p:nvPr/>
            </p:nvSpPr>
            <p:spPr>
              <a:xfrm>
                <a:off x="248478" y="1597487"/>
                <a:ext cx="8382000"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a:latin typeface="Cambria Math" charset="0"/>
                          <a:ea typeface="Cambria Math" charset="0"/>
                          <a:cs typeface="Cambria Math" charset="0"/>
                        </a:rPr>
                        <m:t>𝑥</m:t>
                      </m:r>
                      <m:r>
                        <a:rPr lang="en-US" sz="2600" b="0" i="1">
                          <a:latin typeface="Cambria Math" charset="0"/>
                          <a:ea typeface="Cambria Math" charset="0"/>
                          <a:cs typeface="Cambria Math" charset="0"/>
                        </a:rPr>
                        <m:t>=± </m:t>
                      </m:r>
                      <m:r>
                        <a:rPr lang="en-US" sz="2600" b="0" i="1">
                          <a:latin typeface="Cambria Math" charset="0"/>
                          <a:ea typeface="Cambria Math" charset="0"/>
                          <a:cs typeface="Cambria Math" charset="0"/>
                        </a:rPr>
                        <m:t>𝑞</m:t>
                      </m:r>
                      <m:r>
                        <a:rPr lang="en-US" sz="2600" b="0" i="1">
                          <a:latin typeface="Cambria Math" charset="0"/>
                        </a:rPr>
                        <m:t> </m:t>
                      </m:r>
                      <m:r>
                        <a:rPr lang="en-US" sz="2600" b="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r>
                        <a:rPr lang="en-US" sz="2600" b="0" i="1">
                          <a:latin typeface="Cambria Math" charset="0"/>
                          <a:ea typeface="Cambria Math" charset="0"/>
                          <a:cs typeface="Cambria Math" charset="0"/>
                        </a:rPr>
                        <m:t>=± 1.</m:t>
                      </m:r>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1</m:t>
                          </m:r>
                        </m:sub>
                      </m:sSub>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2</m:t>
                          </m:r>
                        </m:sub>
                      </m:sSub>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3</m:t>
                          </m:r>
                        </m:sub>
                      </m:sSub>
                      <m:r>
                        <a:rPr lang="en-US" sz="2600" b="0" i="1">
                          <a:latin typeface="Cambria Math" charset="0"/>
                        </a:rPr>
                        <m:t>…</m:t>
                      </m:r>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𝑛</m:t>
                          </m:r>
                        </m:sub>
                      </m:sSub>
                      <m:r>
                        <a:rPr lang="en-US" sz="2600" b="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r>
                        <a:rPr lang="en-US" sz="2600" b="0" i="1">
                          <a:latin typeface="Cambria Math" charset="0"/>
                          <a:ea typeface="Cambria Math" charset="0"/>
                          <a:cs typeface="Cambria Math" charset="0"/>
                        </a:rPr>
                        <m:t> =± 1.</m:t>
                      </m:r>
                      <m:r>
                        <a:rPr lang="en-US" sz="2600" b="0" i="1">
                          <a:latin typeface="Cambria Math" charset="0"/>
                        </a:rPr>
                        <m:t>𝑓</m:t>
                      </m:r>
                      <m:r>
                        <a:rPr lang="en-US" sz="2600" b="0" i="1">
                          <a:latin typeface="Cambria Math" charset="0"/>
                        </a:rPr>
                        <m:t> ×</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oMath>
                  </m:oMathPara>
                </a14:m>
                <a:endParaRPr lang="en-US" sz="2600" dirty="0"/>
              </a:p>
            </p:txBody>
          </p:sp>
        </mc:Choice>
        <mc:Fallback xmlns="">
          <p:sp>
            <p:nvSpPr>
              <p:cNvPr id="6" name="Rectangle 5"/>
              <p:cNvSpPr>
                <a:spLocks noRot="1" noChangeAspect="1" noMove="1" noResize="1" noEditPoints="1" noAdjustHandles="1" noChangeArrowheads="1" noChangeShapeType="1" noTextEdit="1"/>
              </p:cNvSpPr>
              <p:nvPr/>
            </p:nvSpPr>
            <p:spPr>
              <a:xfrm>
                <a:off x="248478" y="1597487"/>
                <a:ext cx="8382000" cy="492443"/>
              </a:xfrm>
              <a:prstGeom prst="rect">
                <a:avLst/>
              </a:prstGeom>
              <a:blipFill rotWithShape="0">
                <a:blip r:embed="rId4"/>
                <a:stretch>
                  <a:fillRect t="-108642" b="-129630"/>
                </a:stretch>
              </a:blipFill>
            </p:spPr>
            <p:txBody>
              <a:bodyPr/>
              <a:lstStyle/>
              <a:p>
                <a:r>
                  <a:rPr lang="en-US">
                    <a:noFill/>
                  </a:rPr>
                  <a:t> </a:t>
                </a:r>
              </a:p>
            </p:txBody>
          </p:sp>
        </mc:Fallback>
      </mc:AlternateContent>
    </p:spTree>
    <p:extLst>
      <p:ext uri="{BB962C8B-B14F-4D97-AF65-F5344CB8AC3E}">
        <p14:creationId xmlns:p14="http://schemas.microsoft.com/office/powerpoint/2010/main" val="1123915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855-D53A-DF46-9CD2-569F668AA814}"/>
              </a:ext>
            </a:extLst>
          </p:cNvPr>
          <p:cNvSpPr>
            <a:spLocks noGrp="1"/>
          </p:cNvSpPr>
          <p:nvPr>
            <p:ph type="title"/>
          </p:nvPr>
        </p:nvSpPr>
        <p:spPr>
          <a:xfrm>
            <a:off x="744103" y="228600"/>
            <a:ext cx="7772400" cy="792162"/>
          </a:xfrm>
        </p:spPr>
        <p:txBody>
          <a:bodyPr>
            <a:normAutofit fontScale="90000"/>
          </a:bodyPr>
          <a:lstStyle/>
          <a:p>
            <a:r>
              <a:rPr lang="en-US" dirty="0"/>
              <a:t>Normalized floating point number scale</a:t>
            </a:r>
          </a:p>
        </p:txBody>
      </p:sp>
      <p:cxnSp>
        <p:nvCxnSpPr>
          <p:cNvPr id="4" name="Straight Arrow Connector 3">
            <a:extLst>
              <a:ext uri="{FF2B5EF4-FFF2-40B4-BE49-F238E27FC236}">
                <a16:creationId xmlns:a16="http://schemas.microsoft.com/office/drawing/2014/main" id="{52E44DDD-26EF-1C42-9615-22DD0287128C}"/>
              </a:ext>
            </a:extLst>
          </p:cNvPr>
          <p:cNvCxnSpPr/>
          <p:nvPr/>
        </p:nvCxnSpPr>
        <p:spPr>
          <a:xfrm>
            <a:off x="301073" y="4038600"/>
            <a:ext cx="8525656" cy="0"/>
          </a:xfrm>
          <a:prstGeom prst="straightConnector1">
            <a:avLst/>
          </a:prstGeom>
          <a:ln w="38100">
            <a:solidFill>
              <a:srgbClr val="00B050"/>
            </a:solidFill>
            <a:headEnd type="stealt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C17301-10EA-034F-9170-9FD7C4612ECD}"/>
                  </a:ext>
                </a:extLst>
              </p:cNvPr>
              <p:cNvSpPr txBox="1"/>
              <p:nvPr/>
            </p:nvSpPr>
            <p:spPr>
              <a:xfrm>
                <a:off x="4341690" y="4267200"/>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5" name="TextBox 4">
                <a:extLst>
                  <a:ext uri="{FF2B5EF4-FFF2-40B4-BE49-F238E27FC236}">
                    <a16:creationId xmlns:a16="http://schemas.microsoft.com/office/drawing/2014/main" id="{3EC17301-10EA-034F-9170-9FD7C4612ECD}"/>
                  </a:ext>
                </a:extLst>
              </p:cNvPr>
              <p:cNvSpPr txBox="1">
                <a:spLocks noRot="1" noChangeAspect="1" noMove="1" noResize="1" noEditPoints="1" noAdjustHandles="1" noChangeArrowheads="1" noChangeShapeType="1" noTextEdit="1"/>
              </p:cNvSpPr>
              <p:nvPr/>
            </p:nvSpPr>
            <p:spPr>
              <a:xfrm>
                <a:off x="4341690" y="4267200"/>
                <a:ext cx="259686" cy="400110"/>
              </a:xfrm>
              <a:prstGeom prst="rect">
                <a:avLst/>
              </a:prstGeom>
              <a:blipFill>
                <a:blip r:embed="rId2"/>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C29D2E-7DB9-114C-993D-BB07D266EF3B}"/>
                  </a:ext>
                </a:extLst>
              </p:cNvPr>
              <p:cNvSpPr txBox="1"/>
              <p:nvPr/>
            </p:nvSpPr>
            <p:spPr>
              <a:xfrm>
                <a:off x="8502733" y="3609946"/>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6" name="TextBox 5">
                <a:extLst>
                  <a:ext uri="{FF2B5EF4-FFF2-40B4-BE49-F238E27FC236}">
                    <a16:creationId xmlns:a16="http://schemas.microsoft.com/office/drawing/2014/main" id="{FDC29D2E-7DB9-114C-993D-BB07D266EF3B}"/>
                  </a:ext>
                </a:extLst>
              </p:cNvPr>
              <p:cNvSpPr txBox="1">
                <a:spLocks noRot="1" noChangeAspect="1" noMove="1" noResize="1" noEditPoints="1" noAdjustHandles="1" noChangeArrowheads="1" noChangeShapeType="1" noTextEdit="1"/>
              </p:cNvSpPr>
              <p:nvPr/>
            </p:nvSpPr>
            <p:spPr>
              <a:xfrm>
                <a:off x="8502733" y="3609946"/>
                <a:ext cx="607539" cy="400110"/>
              </a:xfrm>
              <a:prstGeom prst="rect">
                <a:avLst/>
              </a:prstGeom>
              <a:blipFill>
                <a:blip r:embed="rId3"/>
                <a:stretch>
                  <a:fillRect l="-12500" r="-625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D69B511-AA31-7349-89FD-DFA2AF1C1BA5}"/>
              </a:ext>
            </a:extLst>
          </p:cNvPr>
          <p:cNvCxnSpPr>
            <a:cxnSpLocks/>
          </p:cNvCxnSpPr>
          <p:nvPr/>
        </p:nvCxnSpPr>
        <p:spPr>
          <a:xfrm>
            <a:off x="4471533" y="3848100"/>
            <a:ext cx="0" cy="381000"/>
          </a:xfrm>
          <a:prstGeom prst="line">
            <a:avLst/>
          </a:prstGeom>
          <a:ln w="38100">
            <a:solidFill>
              <a:srgbClr val="00743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799650-CD01-2E47-B71D-1AF9DD4A1601}"/>
                  </a:ext>
                </a:extLst>
              </p:cNvPr>
              <p:cNvSpPr txBox="1"/>
              <p:nvPr/>
            </p:nvSpPr>
            <p:spPr>
              <a:xfrm>
                <a:off x="136564" y="3588338"/>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10" name="TextBox 9">
                <a:extLst>
                  <a:ext uri="{FF2B5EF4-FFF2-40B4-BE49-F238E27FC236}">
                    <a16:creationId xmlns:a16="http://schemas.microsoft.com/office/drawing/2014/main" id="{9D799650-CD01-2E47-B71D-1AF9DD4A1601}"/>
                  </a:ext>
                </a:extLst>
              </p:cNvPr>
              <p:cNvSpPr txBox="1">
                <a:spLocks noRot="1" noChangeAspect="1" noMove="1" noResize="1" noEditPoints="1" noAdjustHandles="1" noChangeArrowheads="1" noChangeShapeType="1" noTextEdit="1"/>
              </p:cNvSpPr>
              <p:nvPr/>
            </p:nvSpPr>
            <p:spPr>
              <a:xfrm>
                <a:off x="136564" y="3588338"/>
                <a:ext cx="607539" cy="400110"/>
              </a:xfrm>
              <a:prstGeom prst="rect">
                <a:avLst/>
              </a:prstGeom>
              <a:blipFill>
                <a:blip r:embed="rId4"/>
                <a:stretch>
                  <a:fillRect l="-2041" r="-4082"/>
                </a:stretch>
              </a:blipFill>
            </p:spPr>
            <p:txBody>
              <a:bodyPr/>
              <a:lstStyle/>
              <a:p>
                <a:r>
                  <a:rPr lang="en-US">
                    <a:noFill/>
                  </a:rPr>
                  <a:t> </a:t>
                </a:r>
              </a:p>
            </p:txBody>
          </p:sp>
        </mc:Fallback>
      </mc:AlternateContent>
    </p:spTree>
    <p:extLst>
      <p:ext uri="{BB962C8B-B14F-4D97-AF65-F5344CB8AC3E}">
        <p14:creationId xmlns:p14="http://schemas.microsoft.com/office/powerpoint/2010/main" val="145359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240297"/>
            <a:ext cx="85217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 Simple example</a:t>
            </a:r>
          </a:p>
        </p:txBody>
      </p:sp>
      <mc:AlternateContent xmlns:mc="http://schemas.openxmlformats.org/markup-compatibility/2006" xmlns:a14="http://schemas.microsoft.com/office/drawing/2010/main">
        <mc:Choice Requires="a14">
          <p:sp>
            <p:nvSpPr>
              <p:cNvPr id="2" name="Rectangle 1"/>
              <p:cNvSpPr/>
              <p:nvPr/>
            </p:nvSpPr>
            <p:spPr>
              <a:xfrm>
                <a:off x="268356" y="928803"/>
                <a:ext cx="8153400" cy="1384995"/>
              </a:xfrm>
              <a:prstGeom prst="rect">
                <a:avLst/>
              </a:prstGeom>
            </p:spPr>
            <p:txBody>
              <a:bodyPr wrap="square">
                <a:spAutoFit/>
              </a:bodyPr>
              <a:lstStyle/>
              <a:p>
                <a:r>
                  <a:rPr lang="en-US" sz="2200" dirty="0"/>
                  <a:t>A ”toy”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a:p>
                <a:endParaRPr lang="en-US" sz="2000" dirty="0"/>
              </a:p>
              <a:p>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356" y="928803"/>
                <a:ext cx="8153400" cy="1384995"/>
              </a:xfrm>
              <a:prstGeom prst="rect">
                <a:avLst/>
              </a:prstGeom>
              <a:blipFill rotWithShape="0">
                <a:blip r:embed="rId2"/>
                <a:stretch>
                  <a:fillRect l="-972" t="-3070"/>
                </a:stretch>
              </a:blipFill>
            </p:spPr>
            <p:txBody>
              <a:bodyPr/>
              <a:lstStyle/>
              <a:p>
                <a:r>
                  <a:rPr lang="en-US">
                    <a:noFill/>
                  </a:rPr>
                  <a:t> </a:t>
                </a:r>
              </a:p>
            </p:txBody>
          </p:sp>
        </mc:Fallback>
      </mc:AlternateContent>
    </p:spTree>
    <p:extLst>
      <p:ext uri="{BB962C8B-B14F-4D97-AF65-F5344CB8AC3E}">
        <p14:creationId xmlns:p14="http://schemas.microsoft.com/office/powerpoint/2010/main" val="620444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240297"/>
            <a:ext cx="85217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 Simple example</a:t>
            </a:r>
          </a:p>
        </p:txBody>
      </p:sp>
      <mc:AlternateContent xmlns:mc="http://schemas.openxmlformats.org/markup-compatibility/2006" xmlns:a14="http://schemas.microsoft.com/office/drawing/2010/main">
        <mc:Choice Requires="a14">
          <p:sp>
            <p:nvSpPr>
              <p:cNvPr id="2" name="Rectangle 1"/>
              <p:cNvSpPr/>
              <p:nvPr/>
            </p:nvSpPr>
            <p:spPr>
              <a:xfrm>
                <a:off x="268356" y="928803"/>
                <a:ext cx="8153400" cy="1384995"/>
              </a:xfrm>
              <a:prstGeom prst="rect">
                <a:avLst/>
              </a:prstGeom>
            </p:spPr>
            <p:txBody>
              <a:bodyPr wrap="square">
                <a:spAutoFit/>
              </a:bodyPr>
              <a:lstStyle/>
              <a:p>
                <a:r>
                  <a:rPr lang="en-US" sz="2200" dirty="0"/>
                  <a:t>A ”toy”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a:p>
                <a:endParaRPr lang="en-US" sz="2000" dirty="0"/>
              </a:p>
              <a:p>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356" y="928803"/>
                <a:ext cx="8153400" cy="1384995"/>
              </a:xfrm>
              <a:prstGeom prst="rect">
                <a:avLst/>
              </a:prstGeom>
              <a:blipFill rotWithShape="0">
                <a:blip r:embed="rId2"/>
                <a:stretch>
                  <a:fillRect l="-972" t="-3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4172" y="1739733"/>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0</m:t>
                          </m:r>
                        </m:sup>
                      </m:sSup>
                      <m:r>
                        <a:rPr lang="en-US">
                          <a:latin typeface="Cambria Math" charset="0"/>
                        </a:rPr>
                        <m:t>=</m:t>
                      </m:r>
                      <m:r>
                        <a:rPr lang="en-US" b="0" i="0" smtClean="0">
                          <a:latin typeface="Cambria Math" charset="0"/>
                        </a:rPr>
                        <m:t>1</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i="1">
                              <a:solidFill>
                                <a:schemeClr val="tx1"/>
                              </a:solidFill>
                              <a:latin typeface="Cambria Math" charset="0"/>
                              <a:ea typeface="Cambria Math" charset="0"/>
                              <a:cs typeface="Cambria Math" charset="0"/>
                            </a:rPr>
                            <m:t>0</m:t>
                          </m:r>
                        </m:sup>
                      </m:sSup>
                      <m:r>
                        <a:rPr lang="en-US">
                          <a:solidFill>
                            <a:schemeClr val="tx1"/>
                          </a:solidFill>
                          <a:latin typeface="Cambria Math" charset="0"/>
                        </a:rPr>
                        <m:t>=</m:t>
                      </m:r>
                      <m:r>
                        <a:rPr lang="en-US" b="0" i="1" smtClean="0">
                          <a:solidFill>
                            <a:schemeClr val="tx1"/>
                          </a:solidFill>
                          <a:latin typeface="Cambria Math" charset="0"/>
                        </a:rPr>
                        <m:t>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i="1">
                              <a:solidFill>
                                <a:schemeClr val="tx1"/>
                              </a:solidFill>
                              <a:latin typeface="Cambria Math" charset="0"/>
                              <a:ea typeface="Cambria Math" charset="0"/>
                              <a:cs typeface="Cambria Math" charset="0"/>
                            </a:rPr>
                            <m:t>0</m:t>
                          </m:r>
                        </m:sup>
                      </m:sSup>
                      <m:r>
                        <a:rPr lang="en-US">
                          <a:solidFill>
                            <a:schemeClr val="tx1"/>
                          </a:solidFill>
                          <a:latin typeface="Cambria Math" charset="0"/>
                        </a:rPr>
                        <m:t>=</m:t>
                      </m:r>
                      <m:r>
                        <a:rPr lang="en-US" b="0" i="1" smtClean="0">
                          <a:solidFill>
                            <a:schemeClr val="tx1"/>
                          </a:solidFill>
                          <a:latin typeface="Cambria Math" charset="0"/>
                        </a:rPr>
                        <m:t>1.5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i="1">
                              <a:latin typeface="Cambria Math" charset="0"/>
                              <a:ea typeface="Cambria Math" charset="0"/>
                              <a:cs typeface="Cambria Math" charset="0"/>
                            </a:rPr>
                            <m:t>0</m:t>
                          </m:r>
                        </m:sup>
                      </m:sSup>
                      <m:r>
                        <a:rPr lang="en-US">
                          <a:latin typeface="Cambria Math" charset="0"/>
                        </a:rPr>
                        <m:t>=</m:t>
                      </m:r>
                      <m:r>
                        <a:rPr lang="en-US" b="0" i="1" smtClean="0">
                          <a:latin typeface="Cambria Math" charset="0"/>
                        </a:rPr>
                        <m:t>1.75</m:t>
                      </m:r>
                    </m:oMath>
                  </m:oMathPara>
                </a14:m>
                <a:endParaRPr lang="en-US" b="0" i="1" dirty="0">
                  <a:latin typeface="Cambria Math"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24172" y="1739733"/>
                <a:ext cx="2349072" cy="1200329"/>
              </a:xfrm>
              <a:prstGeom prst="rect">
                <a:avLst/>
              </a:prstGeom>
              <a:blipFill rotWithShape="0">
                <a:blip r:embed="rId3"/>
                <a:stretch>
                  <a:fillRect t="-30457" b="-37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329572" y="3231034"/>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0" smtClean="0">
                          <a:latin typeface="Cambria Math" charset="0"/>
                        </a:rPr>
                        <m:t>0.5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0.625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0.75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0.875</m:t>
                      </m:r>
                    </m:oMath>
                  </m:oMathPara>
                </a14:m>
                <a:endParaRPr lang="en-US" b="0" i="1" dirty="0">
                  <a:latin typeface="Cambria Math"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29572" y="3231034"/>
                <a:ext cx="2349072" cy="1200329"/>
              </a:xfrm>
              <a:prstGeom prst="rect">
                <a:avLst/>
              </a:prstGeom>
              <a:blipFill rotWithShape="0">
                <a:blip r:embed="rId4"/>
                <a:stretch>
                  <a:fillRect t="-30964"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553366" y="1739733"/>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2</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3.0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3.5</m:t>
                      </m:r>
                    </m:oMath>
                  </m:oMathPara>
                </a14:m>
                <a:endParaRPr lang="en-US" b="0" i="1" dirty="0">
                  <a:latin typeface="Cambria Math"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553366" y="1739733"/>
                <a:ext cx="2349072" cy="1200329"/>
              </a:xfrm>
              <a:prstGeom prst="rect">
                <a:avLst/>
              </a:prstGeom>
              <a:blipFill rotWithShape="0">
                <a:blip r:embed="rId5"/>
                <a:stretch>
                  <a:fillRect t="-28934" b="-37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039805" y="1739039"/>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0" smtClean="0">
                          <a:latin typeface="Cambria Math" charset="0"/>
                        </a:rPr>
                        <m:t>4.0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5.0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6.0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1" smtClean="0">
                          <a:latin typeface="Cambria Math" charset="0"/>
                        </a:rPr>
                        <m:t>7.0</m:t>
                      </m:r>
                    </m:oMath>
                  </m:oMathPara>
                </a14:m>
                <a:endParaRPr lang="en-US" b="0" i="1" dirty="0">
                  <a:latin typeface="Cambria Math"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5039805" y="1739039"/>
                <a:ext cx="2349072" cy="1200329"/>
              </a:xfrm>
              <a:prstGeom prst="rect">
                <a:avLst/>
              </a:prstGeom>
              <a:blipFill rotWithShape="0">
                <a:blip r:embed="rId6"/>
                <a:stretch>
                  <a:fillRect t="-30457"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37424" y="3219205"/>
                <a:ext cx="2349072" cy="12239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0" smtClean="0">
                          <a:latin typeface="Cambria Math" charset="0"/>
                        </a:rPr>
                        <m:t>8.0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10.0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12.0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1" smtClean="0">
                          <a:latin typeface="Cambria Math" charset="0"/>
                        </a:rPr>
                        <m:t>14.0</m:t>
                      </m:r>
                    </m:oMath>
                  </m:oMathPara>
                </a14:m>
                <a:endParaRPr lang="en-US" b="0" i="1" dirty="0">
                  <a:latin typeface="Cambria Math"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37424" y="3219205"/>
                <a:ext cx="2349072" cy="1223989"/>
              </a:xfrm>
              <a:prstGeom prst="rect">
                <a:avLst/>
              </a:prstGeom>
              <a:blipFill rotWithShape="0">
                <a:blip r:embed="rId7"/>
                <a:stretch>
                  <a:fillRect t="-30348" b="-34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690733" y="3241916"/>
                <a:ext cx="2349072" cy="12239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16.0</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20.0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24.0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28.0</m:t>
                      </m:r>
                    </m:oMath>
                  </m:oMathPara>
                </a14:m>
                <a:endParaRPr lang="en-US" b="0" i="1" dirty="0">
                  <a:latin typeface="Cambria Math"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2690733" y="3241916"/>
                <a:ext cx="2349072" cy="1223989"/>
              </a:xfrm>
              <a:prstGeom prst="rect">
                <a:avLst/>
              </a:prstGeom>
              <a:blipFill rotWithShape="0">
                <a:blip r:embed="rId8"/>
                <a:stretch>
                  <a:fillRect t="-28856" b="-34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4172" y="4722338"/>
                <a:ext cx="2590800"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0" smtClean="0">
                          <a:latin typeface="Cambria Math" charset="0"/>
                        </a:rPr>
                        <m:t>0.25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0.3125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0.375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1" smtClean="0">
                          <a:latin typeface="Cambria Math" charset="0"/>
                        </a:rPr>
                        <m:t>0.4375</m:t>
                      </m:r>
                    </m:oMath>
                  </m:oMathPara>
                </a14:m>
                <a:endParaRPr lang="en-US" b="0" i="1" dirty="0">
                  <a:latin typeface="Cambria Math"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224172" y="4722338"/>
                <a:ext cx="2590800" cy="1200329"/>
              </a:xfrm>
              <a:prstGeom prst="rect">
                <a:avLst/>
              </a:prstGeom>
              <a:blipFill rotWithShape="0">
                <a:blip r:embed="rId9"/>
                <a:stretch>
                  <a:fillRect t="-30964"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814972" y="4750009"/>
                <a:ext cx="28824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0" smtClean="0">
                          <a:latin typeface="Cambria Math" charset="0"/>
                        </a:rPr>
                        <m:t>0.125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0.15625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0.1875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1" smtClean="0">
                          <a:latin typeface="Cambria Math" charset="0"/>
                        </a:rPr>
                        <m:t>0.21875</m:t>
                      </m:r>
                    </m:oMath>
                  </m:oMathPara>
                </a14:m>
                <a:endParaRPr lang="en-US" b="0" i="1" dirty="0">
                  <a:latin typeface="Cambria Math"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814972" y="4750009"/>
                <a:ext cx="2882472" cy="1200329"/>
              </a:xfrm>
              <a:prstGeom prst="rect">
                <a:avLst/>
              </a:prstGeom>
              <a:blipFill rotWithShape="0">
                <a:blip r:embed="rId10"/>
                <a:stretch>
                  <a:fillRect t="-30457"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624432" y="4738180"/>
                <a:ext cx="289614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0.0625</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0.078125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0.09375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0.109375</m:t>
                      </m:r>
                    </m:oMath>
                  </m:oMathPara>
                </a14:m>
                <a:endParaRPr lang="en-US" b="0" i="1" dirty="0">
                  <a:latin typeface="Cambria Math"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5624432" y="4738180"/>
                <a:ext cx="2896143" cy="1200329"/>
              </a:xfrm>
              <a:prstGeom prst="rect">
                <a:avLst/>
              </a:prstGeom>
              <a:blipFill rotWithShape="0">
                <a:blip r:embed="rId11"/>
                <a:stretch>
                  <a:fillRect t="-28934" b="-37056"/>
                </a:stretch>
              </a:blipFill>
            </p:spPr>
            <p:txBody>
              <a:bodyPr/>
              <a:lstStyle/>
              <a:p>
                <a:r>
                  <a:rPr lang="en-US">
                    <a:noFill/>
                  </a:rPr>
                  <a:t> </a:t>
                </a:r>
              </a:p>
            </p:txBody>
          </p:sp>
        </mc:Fallback>
      </mc:AlternateContent>
      <p:sp>
        <p:nvSpPr>
          <p:cNvPr id="18" name="Rectangle 17"/>
          <p:cNvSpPr/>
          <p:nvPr/>
        </p:nvSpPr>
        <p:spPr>
          <a:xfrm>
            <a:off x="237424" y="5978009"/>
            <a:ext cx="8153400" cy="1384995"/>
          </a:xfrm>
          <a:prstGeom prst="rect">
            <a:avLst/>
          </a:prstGeom>
        </p:spPr>
        <p:txBody>
          <a:bodyPr wrap="square">
            <a:spAutoFit/>
          </a:bodyPr>
          <a:lstStyle/>
          <a:p>
            <a:r>
              <a:rPr lang="en-US" sz="2200" dirty="0"/>
              <a:t>Same steps are performed to obtain the negative numbers. For simplicity, we will show only the positive numbers in this example.</a:t>
            </a:r>
            <a:endParaRPr lang="en-US" sz="2000" dirty="0"/>
          </a:p>
          <a:p>
            <a:endParaRPr lang="en-US" sz="2000" dirty="0"/>
          </a:p>
          <a:p>
            <a:endParaRPr lang="en-US" sz="2000" dirty="0"/>
          </a:p>
        </p:txBody>
      </p:sp>
    </p:spTree>
    <p:extLst>
      <p:ext uri="{BB962C8B-B14F-4D97-AF65-F5344CB8AC3E}">
        <p14:creationId xmlns:p14="http://schemas.microsoft.com/office/powerpoint/2010/main" val="220289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7990" y="268732"/>
                <a:ext cx="6672793" cy="453137"/>
              </a:xfrm>
              <a:prstGeom prst="rect">
                <a:avLst/>
              </a:prstGeom>
            </p:spPr>
            <p:txBody>
              <a:bodyPr wrap="square">
                <a:spAutoFit/>
              </a:bodyPr>
              <a:lstStyle/>
              <a:p>
                <a14:m>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r>
                  <a:rPr lang="en-US" sz="2000" dirty="0"/>
                  <a:t>   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1907990" y="268732"/>
                <a:ext cx="6672793" cy="453137"/>
              </a:xfrm>
              <a:prstGeom prst="rect">
                <a:avLst/>
              </a:prstGeom>
              <a:blipFill>
                <a:blip r:embed="rId3"/>
                <a:stretch>
                  <a:fillRect b="-21622"/>
                </a:stretch>
              </a:blipFill>
            </p:spPr>
            <p:txBody>
              <a:bodyPr/>
              <a:lstStyle/>
              <a:p>
                <a:r>
                  <a:rPr lang="en-US">
                    <a:noFill/>
                  </a:rPr>
                  <a:t> </a:t>
                </a:r>
              </a:p>
            </p:txBody>
          </p:sp>
        </mc:Fallback>
      </mc:AlternateContent>
      <p:sp>
        <p:nvSpPr>
          <p:cNvPr id="12" name="Rectangle 11"/>
          <p:cNvSpPr/>
          <p:nvPr/>
        </p:nvSpPr>
        <p:spPr>
          <a:xfrm>
            <a:off x="304800" y="2364231"/>
            <a:ext cx="8534400" cy="2308324"/>
          </a:xfrm>
          <a:prstGeom prst="rect">
            <a:avLst/>
          </a:prstGeom>
        </p:spPr>
        <p:txBody>
          <a:bodyPr wrap="square">
            <a:spAutoFit/>
          </a:bodyPr>
          <a:lstStyle/>
          <a:p>
            <a:pPr marL="342900" indent="-342900">
              <a:buFont typeface="Arial" charset="0"/>
              <a:buChar char="•"/>
            </a:pPr>
            <a:r>
              <a:rPr lang="en-US" sz="2400" dirty="0"/>
              <a:t>Smallest normalized positive number: </a:t>
            </a:r>
            <a:endParaRPr lang="en-US" sz="2400" i="1" dirty="0">
              <a:latin typeface="Cambria Math" charset="0"/>
            </a:endParaRPr>
          </a:p>
          <a:p>
            <a:pPr/>
            <a:endParaRPr lang="en-US" sz="2400" dirty="0"/>
          </a:p>
          <a:p>
            <a:endParaRPr lang="en-US" sz="2400" dirty="0"/>
          </a:p>
          <a:p>
            <a:pPr marL="342900" indent="-342900">
              <a:buFont typeface="Arial" charset="0"/>
              <a:buChar char="•"/>
            </a:pPr>
            <a:r>
              <a:rPr lang="en-US" sz="2400" dirty="0"/>
              <a:t>Largest normalized positive number:</a:t>
            </a:r>
            <a:endParaRPr lang="en-US" sz="2400" i="1" dirty="0">
              <a:latin typeface="Cambria Math" panose="02040503050406030204" pitchFamily="18" charset="0"/>
            </a:endParaRPr>
          </a:p>
          <a:p>
            <a:pPr/>
            <a:endParaRPr lang="en-US" sz="2400" i="1" dirty="0">
              <a:latin typeface="Cambria Math" panose="02040503050406030204" pitchFamily="18" charset="0"/>
            </a:endParaRPr>
          </a:p>
          <a:p>
            <a:endParaRPr lang="en-US" sz="2400" i="1" dirty="0">
              <a:latin typeface="Cambria Math" panose="02040503050406030204" pitchFamily="18" charset="0"/>
            </a:endParaRPr>
          </a:p>
        </p:txBody>
      </p:sp>
      <p:pic>
        <p:nvPicPr>
          <p:cNvPr id="3" name="Picture 2"/>
          <p:cNvPicPr>
            <a:picLocks noChangeAspect="1"/>
          </p:cNvPicPr>
          <p:nvPr/>
        </p:nvPicPr>
        <p:blipFill>
          <a:blip r:embed="rId4"/>
          <a:stretch>
            <a:fillRect/>
          </a:stretch>
        </p:blipFill>
        <p:spPr>
          <a:xfrm>
            <a:off x="762000" y="914400"/>
            <a:ext cx="7848600" cy="1257300"/>
          </a:xfrm>
          <a:prstGeom prst="rect">
            <a:avLst/>
          </a:prstGeom>
        </p:spPr>
      </p:pic>
    </p:spTree>
    <p:extLst>
      <p:ext uri="{BB962C8B-B14F-4D97-AF65-F5344CB8AC3E}">
        <p14:creationId xmlns:p14="http://schemas.microsoft.com/office/powerpoint/2010/main" val="16178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91A82F-4C58-144D-891E-D23DB6B6DA73}"/>
              </a:ext>
            </a:extLst>
          </p:cNvPr>
          <p:cNvSpPr txBox="1"/>
          <p:nvPr/>
        </p:nvSpPr>
        <p:spPr>
          <a:xfrm>
            <a:off x="381000" y="381000"/>
            <a:ext cx="8153400" cy="5170646"/>
          </a:xfrm>
          <a:prstGeom prst="rect">
            <a:avLst/>
          </a:prstGeom>
          <a:noFill/>
        </p:spPr>
        <p:txBody>
          <a:bodyPr wrap="square" rtlCol="0">
            <a:spAutoFit/>
          </a:bodyPr>
          <a:lstStyle/>
          <a:p>
            <a:r>
              <a:rPr lang="en-US" sz="2200" dirty="0"/>
              <a:t>My daughter, Julia, is planning her b-day party, and she decided she wants to have a slime theme. Her slime recipe asks for 0.4lb of glue, unfortunately I do not have any scale that can measure such small weight. She told me that if she cannot measure the glue accurately, her party will be a complete disaster!</a:t>
            </a:r>
          </a:p>
          <a:p>
            <a:endParaRPr lang="en-US" sz="2200" dirty="0"/>
          </a:p>
          <a:p>
            <a:r>
              <a:rPr lang="en-US" sz="2200" dirty="0"/>
              <a:t>Julia asked me if we can use the same technique that I use when measuring my suitcase weight before trips: I climb on the scale holding the suitcase, and then again without it, subtract both weights, and voila, I have the weight of the suitcase! My digital scale has readings with resolution of 0.1lb (this is the increment), and according to the manual, it gives measurements with up to 1% relative error.</a:t>
            </a:r>
          </a:p>
          <a:p>
            <a:endParaRPr lang="en-US" sz="2200" dirty="0"/>
          </a:p>
          <a:p>
            <a:r>
              <a:rPr lang="en-US" sz="2200" dirty="0"/>
              <a:t>What do you think I should do? Follow her advice, or immediately go to Amazon and order a small kitchen scale (and make sure I avoid unpleasant surprises during the party)?</a:t>
            </a:r>
          </a:p>
        </p:txBody>
      </p:sp>
    </p:spTree>
    <p:extLst>
      <p:ext uri="{BB962C8B-B14F-4D97-AF65-F5344CB8AC3E}">
        <p14:creationId xmlns:p14="http://schemas.microsoft.com/office/powerpoint/2010/main" val="3076523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1360" y="2697638"/>
            <a:ext cx="7759700" cy="12954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463362" y="2095151"/>
                <a:ext cx="6672793" cy="400110"/>
              </a:xfrm>
              <a:prstGeom prst="rect">
                <a:avLst/>
              </a:prstGeom>
            </p:spPr>
            <p:txBody>
              <a:bodyPr wrap="square">
                <a:spAutoFit/>
              </a:bodyPr>
              <a:lstStyle/>
              <a:p>
                <a14:m>
                  <m:oMath xmlns:m="http://schemas.openxmlformats.org/officeDocument/2006/math">
                    <m:r>
                      <a:rPr lang="en-US" sz="2000" i="1" smtClean="0">
                        <a:latin typeface="Cambria Math" charset="0"/>
                        <a:ea typeface="Cambria Math" charset="0"/>
                        <a:cs typeface="Cambria Math" charset="0"/>
                      </a:rPr>
                      <m:t>𝑥</m:t>
                    </m:r>
                    <m:r>
                      <a:rPr lang="en-US" sz="2000" i="1" smtClean="0">
                        <a:latin typeface="Cambria Math" charset="0"/>
                        <a:ea typeface="Cambria Math" charset="0"/>
                        <a:cs typeface="Cambria Math" charset="0"/>
                      </a:rPr>
                      <m:t>=±1.</m:t>
                    </m:r>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𝑚</m:t>
                        </m:r>
                      </m:sup>
                    </m:sSup>
                  </m:oMath>
                </a14:m>
                <a:r>
                  <a:rPr lang="en-US" sz="2000" dirty="0"/>
                  <a:t>   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463362" y="2095151"/>
                <a:ext cx="6672793" cy="400110"/>
              </a:xfrm>
              <a:prstGeom prst="rect">
                <a:avLst/>
              </a:prstGeom>
              <a:blipFill rotWithShape="0">
                <a:blip r:embed="rId5"/>
                <a:stretch>
                  <a:fillRect t="-104615" b="-123077"/>
                </a:stretch>
              </a:blipFill>
            </p:spPr>
            <p:txBody>
              <a:bodyPr/>
              <a:lstStyle/>
              <a:p>
                <a:r>
                  <a:rPr lang="en-US">
                    <a:noFill/>
                  </a:rPr>
                  <a:t> </a:t>
                </a:r>
              </a:p>
            </p:txBody>
          </p:sp>
        </mc:Fallback>
      </mc:AlternateContent>
      <p:sp>
        <p:nvSpPr>
          <p:cNvPr id="9" name="Title 1"/>
          <p:cNvSpPr txBox="1">
            <a:spLocks/>
          </p:cNvSpPr>
          <p:nvPr/>
        </p:nvSpPr>
        <p:spPr>
          <a:xfrm>
            <a:off x="345779" y="-152400"/>
            <a:ext cx="85217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Machine epsilon</a:t>
            </a:r>
          </a:p>
        </p:txBody>
      </p:sp>
      <mc:AlternateContent xmlns:mc="http://schemas.openxmlformats.org/markup-compatibility/2006" xmlns:a14="http://schemas.microsoft.com/office/drawing/2010/main">
        <mc:Choice Requires="a14">
          <p:sp>
            <p:nvSpPr>
              <p:cNvPr id="3" name="Rectangle 2"/>
              <p:cNvSpPr/>
              <p:nvPr/>
            </p:nvSpPr>
            <p:spPr>
              <a:xfrm>
                <a:off x="345779" y="1123333"/>
                <a:ext cx="8534400" cy="769441"/>
              </a:xfrm>
              <a:prstGeom prst="rect">
                <a:avLst/>
              </a:prstGeom>
            </p:spPr>
            <p:txBody>
              <a:bodyPr wrap="square">
                <a:spAutoFit/>
              </a:bodyPr>
              <a:lstStyle/>
              <a:p>
                <a:pPr marL="342900" indent="-342900">
                  <a:buFont typeface="Arial" charset="0"/>
                  <a:buChar char="•"/>
                </a:pPr>
                <a:r>
                  <a:rPr lang="en-US" sz="2200" b="1" dirty="0"/>
                  <a:t>Machine epsilon </a:t>
                </a:r>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𝜖</m:t>
                        </m:r>
                      </m:e>
                      <m:sub>
                        <m:r>
                          <a:rPr lang="en-US" sz="2200" i="1">
                            <a:latin typeface="Cambria Math" charset="0"/>
                          </a:rPr>
                          <m:t>𝑚</m:t>
                        </m:r>
                      </m:sub>
                    </m:sSub>
                  </m:oMath>
                </a14:m>
                <a:r>
                  <a:rPr lang="en-US" sz="2200" dirty="0"/>
                  <a:t>): is defined as the distance (gap) between 1 and the next larger floating point number.</a:t>
                </a:r>
              </a:p>
            </p:txBody>
          </p:sp>
        </mc:Choice>
        <mc:Fallback xmlns="">
          <p:sp>
            <p:nvSpPr>
              <p:cNvPr id="3" name="Rectangle 2"/>
              <p:cNvSpPr>
                <a:spLocks noRot="1" noChangeAspect="1" noMove="1" noResize="1" noEditPoints="1" noAdjustHandles="1" noChangeArrowheads="1" noChangeShapeType="1" noTextEdit="1"/>
              </p:cNvSpPr>
              <p:nvPr/>
            </p:nvSpPr>
            <p:spPr>
              <a:xfrm>
                <a:off x="345779" y="1123333"/>
                <a:ext cx="8534400" cy="769441"/>
              </a:xfrm>
              <a:prstGeom prst="rect">
                <a:avLst/>
              </a:prstGeom>
              <a:blipFill>
                <a:blip r:embed="rId6"/>
                <a:stretch>
                  <a:fillRect l="-743" t="-4839" b="-14516"/>
                </a:stretch>
              </a:blipFill>
            </p:spPr>
            <p:txBody>
              <a:bodyPr/>
              <a:lstStyle/>
              <a:p>
                <a:r>
                  <a:rPr lang="en-US">
                    <a:noFill/>
                  </a:rPr>
                  <a:t> </a:t>
                </a:r>
              </a:p>
            </p:txBody>
          </p:sp>
        </mc:Fallback>
      </mc:AlternateContent>
    </p:spTree>
    <p:extLst>
      <p:ext uri="{BB962C8B-B14F-4D97-AF65-F5344CB8AC3E}">
        <p14:creationId xmlns:p14="http://schemas.microsoft.com/office/powerpoint/2010/main" val="108076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B3383F-B56E-C243-8DB5-12D5FC5F435E}"/>
              </a:ext>
            </a:extLst>
          </p:cNvPr>
          <p:cNvSpPr txBox="1">
            <a:spLocks/>
          </p:cNvSpPr>
          <p:nvPr/>
        </p:nvSpPr>
        <p:spPr>
          <a:xfrm>
            <a:off x="345779" y="-152400"/>
            <a:ext cx="85217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Range of integer numbers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61090C1-B19C-1D4C-AE1D-3FE1A935BF92}"/>
                  </a:ext>
                </a:extLst>
              </p:cNvPr>
              <p:cNvSpPr/>
              <p:nvPr/>
            </p:nvSpPr>
            <p:spPr>
              <a:xfrm>
                <a:off x="1270232" y="2129923"/>
                <a:ext cx="6672793" cy="400110"/>
              </a:xfrm>
              <a:prstGeom prst="rect">
                <a:avLst/>
              </a:prstGeom>
            </p:spPr>
            <p:txBody>
              <a:bodyPr wrap="square">
                <a:spAutoFit/>
              </a:bodyPr>
              <a:lstStyle/>
              <a:p>
                <a14:m>
                  <m:oMath xmlns:m="http://schemas.openxmlformats.org/officeDocument/2006/math">
                    <m:r>
                      <a:rPr lang="en-US" sz="2000" i="1" smtClean="0">
                        <a:latin typeface="Cambria Math" charset="0"/>
                        <a:ea typeface="Cambria Math" charset="0"/>
                        <a:cs typeface="Cambria Math" charset="0"/>
                      </a:rPr>
                      <m:t>𝑥</m:t>
                    </m:r>
                    <m:r>
                      <a:rPr lang="en-US" sz="2000" i="1" smtClean="0">
                        <a:latin typeface="Cambria Math" charset="0"/>
                        <a:ea typeface="Cambria Math" charset="0"/>
                        <a:cs typeface="Cambria Math" charset="0"/>
                      </a:rPr>
                      <m:t>=±1.</m:t>
                    </m:r>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𝑚</m:t>
                        </m:r>
                      </m:sup>
                    </m:sSup>
                  </m:oMath>
                </a14:m>
                <a:r>
                  <a:rPr lang="en-US" sz="2000" dirty="0"/>
                  <a:t>   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endParaRPr lang="en-US" sz="2000" dirty="0"/>
              </a:p>
            </p:txBody>
          </p:sp>
        </mc:Choice>
        <mc:Fallback xmlns="">
          <p:sp>
            <p:nvSpPr>
              <p:cNvPr id="5" name="Rectangle 4">
                <a:extLst>
                  <a:ext uri="{FF2B5EF4-FFF2-40B4-BE49-F238E27FC236}">
                    <a16:creationId xmlns:a16="http://schemas.microsoft.com/office/drawing/2014/main" id="{861090C1-B19C-1D4C-AE1D-3FE1A935BF92}"/>
                  </a:ext>
                </a:extLst>
              </p:cNvPr>
              <p:cNvSpPr>
                <a:spLocks noRot="1" noChangeAspect="1" noMove="1" noResize="1" noEditPoints="1" noAdjustHandles="1" noChangeArrowheads="1" noChangeShapeType="1" noTextEdit="1"/>
              </p:cNvSpPr>
              <p:nvPr/>
            </p:nvSpPr>
            <p:spPr>
              <a:xfrm>
                <a:off x="1270232" y="2129923"/>
                <a:ext cx="6672793" cy="400110"/>
              </a:xfrm>
              <a:prstGeom prst="rect">
                <a:avLst/>
              </a:prstGeom>
              <a:blipFill>
                <a:blip r:embed="rId2"/>
                <a:stretch>
                  <a:fillRect t="-6452" b="-2903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0F3FC61-7B0C-0046-B9C7-0F092F13F412}"/>
              </a:ext>
            </a:extLst>
          </p:cNvPr>
          <p:cNvSpPr/>
          <p:nvPr/>
        </p:nvSpPr>
        <p:spPr>
          <a:xfrm>
            <a:off x="469900" y="1332118"/>
            <a:ext cx="8686800" cy="430887"/>
          </a:xfrm>
          <a:prstGeom prst="rect">
            <a:avLst/>
          </a:prstGeom>
        </p:spPr>
        <p:txBody>
          <a:bodyPr wrap="square">
            <a:spAutoFit/>
          </a:bodyPr>
          <a:lstStyle/>
          <a:p>
            <a:r>
              <a:rPr lang="en-US" sz="2200" dirty="0"/>
              <a:t>Suppose you have this following normalized floating point representation:</a:t>
            </a:r>
          </a:p>
        </p:txBody>
      </p:sp>
      <p:sp>
        <p:nvSpPr>
          <p:cNvPr id="7" name="Rectangle 6">
            <a:extLst>
              <a:ext uri="{FF2B5EF4-FFF2-40B4-BE49-F238E27FC236}">
                <a16:creationId xmlns:a16="http://schemas.microsoft.com/office/drawing/2014/main" id="{9C5EA22E-61FD-D04F-B671-269D800F5F85}"/>
              </a:ext>
            </a:extLst>
          </p:cNvPr>
          <p:cNvSpPr/>
          <p:nvPr/>
        </p:nvSpPr>
        <p:spPr>
          <a:xfrm>
            <a:off x="457200" y="2985413"/>
            <a:ext cx="8686800" cy="430887"/>
          </a:xfrm>
          <a:prstGeom prst="rect">
            <a:avLst/>
          </a:prstGeom>
        </p:spPr>
        <p:txBody>
          <a:bodyPr wrap="square">
            <a:spAutoFit/>
          </a:bodyPr>
          <a:lstStyle/>
          <a:p>
            <a:r>
              <a:rPr lang="en-US" sz="2200" dirty="0"/>
              <a:t>What is the range of integer numbers that you can represent exactly?</a:t>
            </a:r>
          </a:p>
        </p:txBody>
      </p:sp>
    </p:spTree>
    <p:extLst>
      <p:ext uri="{BB962C8B-B14F-4D97-AF65-F5344CB8AC3E}">
        <p14:creationId xmlns:p14="http://schemas.microsoft.com/office/powerpoint/2010/main" val="53129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indoor, food, sitting&#10;&#10;Description automatically generated">
            <a:extLst>
              <a:ext uri="{FF2B5EF4-FFF2-40B4-BE49-F238E27FC236}">
                <a16:creationId xmlns:a16="http://schemas.microsoft.com/office/drawing/2014/main" id="{16C39A26-311E-1843-837E-62C448503FED}"/>
              </a:ext>
            </a:extLst>
          </p:cNvPr>
          <p:cNvPicPr>
            <a:picLocks noChangeAspect="1"/>
          </p:cNvPicPr>
          <p:nvPr/>
        </p:nvPicPr>
        <p:blipFill rotWithShape="1">
          <a:blip r:embed="rId3">
            <a:extLst>
              <a:ext uri="{28A0092B-C50C-407E-A947-70E740481C1C}">
                <a14:useLocalDpi xmlns:a14="http://schemas.microsoft.com/office/drawing/2010/main" val="0"/>
              </a:ext>
            </a:extLst>
          </a:blip>
          <a:srcRect l="9831" r="13503" b="7592"/>
          <a:stretch/>
        </p:blipFill>
        <p:spPr>
          <a:xfrm rot="5400000">
            <a:off x="74494" y="403926"/>
            <a:ext cx="3210046" cy="2901834"/>
          </a:xfrm>
          <a:prstGeom prst="rect">
            <a:avLst/>
          </a:prstGeom>
        </p:spPr>
      </p:pic>
      <p:pic>
        <p:nvPicPr>
          <p:cNvPr id="11" name="Picture 10" descr="A picture containing indoor, person, bed, laying&#10;&#10;Description automatically generated">
            <a:extLst>
              <a:ext uri="{FF2B5EF4-FFF2-40B4-BE49-F238E27FC236}">
                <a16:creationId xmlns:a16="http://schemas.microsoft.com/office/drawing/2014/main" id="{79821544-4FCF-A141-961B-D9F965E57C23}"/>
              </a:ext>
            </a:extLst>
          </p:cNvPr>
          <p:cNvPicPr>
            <a:picLocks noChangeAspect="1"/>
          </p:cNvPicPr>
          <p:nvPr/>
        </p:nvPicPr>
        <p:blipFill rotWithShape="1">
          <a:blip r:embed="rId4">
            <a:extLst>
              <a:ext uri="{28A0092B-C50C-407E-A947-70E740481C1C}">
                <a14:useLocalDpi xmlns:a14="http://schemas.microsoft.com/office/drawing/2010/main" val="0"/>
              </a:ext>
            </a:extLst>
          </a:blip>
          <a:srcRect t="31852"/>
          <a:stretch/>
        </p:blipFill>
        <p:spPr>
          <a:xfrm rot="5400000">
            <a:off x="2710429" y="1313406"/>
            <a:ext cx="4572000" cy="2336800"/>
          </a:xfrm>
          <a:prstGeom prst="rect">
            <a:avLst/>
          </a:prstGeom>
        </p:spPr>
      </p:pic>
      <p:pic>
        <p:nvPicPr>
          <p:cNvPr id="7" name="Picture 6" descr="A picture containing indoor, person, doughnut, holding&#10;&#10;Description automatically generated">
            <a:extLst>
              <a:ext uri="{FF2B5EF4-FFF2-40B4-BE49-F238E27FC236}">
                <a16:creationId xmlns:a16="http://schemas.microsoft.com/office/drawing/2014/main" id="{85B69319-1384-2140-A702-2931236F65DB}"/>
              </a:ext>
            </a:extLst>
          </p:cNvPr>
          <p:cNvPicPr>
            <a:picLocks noChangeAspect="1"/>
          </p:cNvPicPr>
          <p:nvPr/>
        </p:nvPicPr>
        <p:blipFill rotWithShape="1">
          <a:blip r:embed="rId5">
            <a:extLst>
              <a:ext uri="{28A0092B-C50C-407E-A947-70E740481C1C}">
                <a14:useLocalDpi xmlns:a14="http://schemas.microsoft.com/office/drawing/2010/main" val="0"/>
              </a:ext>
            </a:extLst>
          </a:blip>
          <a:srcRect l="30078" t="3704" r="11034" b="19259"/>
          <a:stretch/>
        </p:blipFill>
        <p:spPr>
          <a:xfrm rot="5400000">
            <a:off x="1419423" y="3485844"/>
            <a:ext cx="2753569" cy="2701613"/>
          </a:xfrm>
          <a:prstGeom prst="rect">
            <a:avLst/>
          </a:prstGeom>
        </p:spPr>
      </p:pic>
      <p:pic>
        <p:nvPicPr>
          <p:cNvPr id="9" name="Picture 8" descr="A picture containing indoor, person, young, sitting&#10;&#10;Description automatically generated">
            <a:extLst>
              <a:ext uri="{FF2B5EF4-FFF2-40B4-BE49-F238E27FC236}">
                <a16:creationId xmlns:a16="http://schemas.microsoft.com/office/drawing/2014/main" id="{1EA73F80-BFD6-6144-AFB4-7D8D2E20A8C2}"/>
              </a:ext>
            </a:extLst>
          </p:cNvPr>
          <p:cNvPicPr>
            <a:picLocks noChangeAspect="1"/>
          </p:cNvPicPr>
          <p:nvPr/>
        </p:nvPicPr>
        <p:blipFill rotWithShape="1">
          <a:blip r:embed="rId6">
            <a:extLst>
              <a:ext uri="{28A0092B-C50C-407E-A947-70E740481C1C}">
                <a14:useLocalDpi xmlns:a14="http://schemas.microsoft.com/office/drawing/2010/main" val="0"/>
              </a:ext>
            </a:extLst>
          </a:blip>
          <a:srcRect l="27778" b="13333"/>
          <a:stretch/>
        </p:blipFill>
        <p:spPr>
          <a:xfrm rot="5400000">
            <a:off x="5573401" y="3528700"/>
            <a:ext cx="2753570" cy="2478213"/>
          </a:xfrm>
          <a:prstGeom prst="rect">
            <a:avLst/>
          </a:prstGeom>
        </p:spPr>
      </p:pic>
    </p:spTree>
    <p:extLst>
      <p:ext uri="{BB962C8B-B14F-4D97-AF65-F5344CB8AC3E}">
        <p14:creationId xmlns:p14="http://schemas.microsoft.com/office/powerpoint/2010/main" val="136665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Video 1: Intro to Floating point</a:t>
            </a:r>
          </a:p>
        </p:txBody>
      </p:sp>
    </p:spTree>
    <p:extLst>
      <p:ext uri="{BB962C8B-B14F-4D97-AF65-F5344CB8AC3E}">
        <p14:creationId xmlns:p14="http://schemas.microsoft.com/office/powerpoint/2010/main" val="413007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(Unsigned) Fixed-point representation</a:t>
            </a:r>
          </a:p>
        </p:txBody>
      </p:sp>
      <p:sp>
        <p:nvSpPr>
          <p:cNvPr id="10" name="Rectangle 9"/>
          <p:cNvSpPr/>
          <p:nvPr/>
        </p:nvSpPr>
        <p:spPr>
          <a:xfrm>
            <a:off x="381000" y="1307031"/>
            <a:ext cx="8323333" cy="1938992"/>
          </a:xfrm>
          <a:prstGeom prst="rect">
            <a:avLst/>
          </a:prstGeom>
        </p:spPr>
        <p:txBody>
          <a:bodyPr wrap="square">
            <a:spAutoFit/>
          </a:bodyPr>
          <a:lstStyle/>
          <a:p>
            <a:r>
              <a:rPr lang="en-US" sz="2400" dirty="0"/>
              <a:t>The numbers are stored with a fixed number of bits for the integer part and a fixed number of bits for the fractional part.</a:t>
            </a:r>
          </a:p>
          <a:p>
            <a:endParaRPr lang="en-US" sz="2400" dirty="0"/>
          </a:p>
          <a:p>
            <a:r>
              <a:rPr lang="en-US" sz="2400" dirty="0"/>
              <a:t>Suppose we have 8 bits to store a real number, where 5 bits store the integer part and 3 bits store the fractional part:</a:t>
            </a:r>
          </a:p>
        </p:txBody>
      </p:sp>
      <p:grpSp>
        <p:nvGrpSpPr>
          <p:cNvPr id="5" name="Group 4"/>
          <p:cNvGrpSpPr/>
          <p:nvPr/>
        </p:nvGrpSpPr>
        <p:grpSpPr>
          <a:xfrm>
            <a:off x="228600" y="3733800"/>
            <a:ext cx="5486399" cy="1121060"/>
            <a:chOff x="-228600" y="3657600"/>
            <a:chExt cx="5486399" cy="1121060"/>
          </a:xfrm>
        </p:grpSpPr>
        <mc:AlternateContent xmlns:mc="http://schemas.openxmlformats.org/markup-compatibility/2006" xmlns:a14="http://schemas.microsoft.com/office/drawing/2010/main">
          <mc:Choice Requires="a14">
            <p:sp>
              <p:nvSpPr>
                <p:cNvPr id="21" name="TextBox 20"/>
                <p:cNvSpPr txBox="1"/>
                <p:nvPr/>
              </p:nvSpPr>
              <p:spPr>
                <a:xfrm>
                  <a:off x="2287143" y="440932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0</m:t>
                            </m:r>
                          </m:sup>
                        </m:sSup>
                      </m:oMath>
                    </m:oMathPara>
                  </a14:m>
                  <a:endParaRPr lang="en-US" sz="2400" dirty="0">
                    <a:solidFill>
                      <a:srgbClr val="007434"/>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287143" y="4409328"/>
                  <a:ext cx="382292" cy="369332"/>
                </a:xfrm>
                <a:prstGeom prst="rect">
                  <a:avLst/>
                </a:prstGeom>
                <a:blipFill rotWithShape="0">
                  <a:blip r:embed="rId3"/>
                  <a:stretch>
                    <a:fillRect l="-17460" t="-6667" r="-79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29943" y="440932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1</m:t>
                            </m:r>
                          </m:sup>
                        </m:sSup>
                      </m:oMath>
                    </m:oMathPara>
                  </a14:m>
                  <a:endParaRPr lang="en-US" sz="2400" dirty="0">
                    <a:solidFill>
                      <a:srgbClr val="007434"/>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29943" y="4409328"/>
                  <a:ext cx="382292" cy="369332"/>
                </a:xfrm>
                <a:prstGeom prst="rect">
                  <a:avLst/>
                </a:prstGeom>
                <a:blipFill rotWithShape="0">
                  <a:blip r:embed="rId4"/>
                  <a:stretch>
                    <a:fillRect l="-17460" t="-5000" r="-4762"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372743" y="439351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2</m:t>
                            </m:r>
                          </m:sup>
                        </m:sSup>
                      </m:oMath>
                    </m:oMathPara>
                  </a14:m>
                  <a:endParaRPr lang="en-US" sz="2400" dirty="0">
                    <a:solidFill>
                      <a:srgbClr val="007434"/>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72743" y="4393518"/>
                  <a:ext cx="382292" cy="369332"/>
                </a:xfrm>
                <a:prstGeom prst="rect">
                  <a:avLst/>
                </a:prstGeom>
                <a:blipFill rotWithShape="0">
                  <a:blip r:embed="rId5"/>
                  <a:stretch>
                    <a:fillRect l="-17460" t="-4918" r="-6349"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915543" y="4393518"/>
                  <a:ext cx="382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3</m:t>
                            </m:r>
                          </m:sup>
                        </m:sSup>
                      </m:oMath>
                    </m:oMathPara>
                  </a14:m>
                  <a:endParaRPr lang="en-US" sz="2400" dirty="0">
                    <a:solidFill>
                      <a:srgbClr val="007434"/>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15543" y="4393518"/>
                  <a:ext cx="382291" cy="369332"/>
                </a:xfrm>
                <a:prstGeom prst="rect">
                  <a:avLst/>
                </a:prstGeom>
                <a:blipFill rotWithShape="0">
                  <a:blip r:embed="rId6"/>
                  <a:stretch>
                    <a:fillRect l="-17460" t="-4918" r="-793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34543" y="4406976"/>
                  <a:ext cx="382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4</m:t>
                            </m:r>
                          </m:sup>
                        </m:sSup>
                      </m:oMath>
                    </m:oMathPara>
                  </a14:m>
                  <a:endParaRPr lang="en-US" sz="2400" dirty="0">
                    <a:solidFill>
                      <a:srgbClr val="007434"/>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34543" y="4406976"/>
                  <a:ext cx="382291" cy="369332"/>
                </a:xfrm>
                <a:prstGeom prst="rect">
                  <a:avLst/>
                </a:prstGeom>
                <a:blipFill rotWithShape="0">
                  <a:blip r:embed="rId7"/>
                  <a:stretch>
                    <a:fillRect l="-19355" t="-4918" r="-8065"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88238" y="4348814"/>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−3</m:t>
                            </m:r>
                          </m:sup>
                        </m:sSup>
                      </m:oMath>
                    </m:oMathPara>
                  </a14:m>
                  <a:endParaRPr lang="en-US" sz="2200" dirty="0">
                    <a:solidFill>
                      <a:srgbClr val="FF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788238" y="4348814"/>
                  <a:ext cx="499047" cy="338554"/>
                </a:xfrm>
                <a:prstGeom prst="rect">
                  <a:avLst/>
                </a:prstGeom>
                <a:blipFill rotWithShape="0">
                  <a:blip r:embed="rId8"/>
                  <a:stretch>
                    <a:fillRect l="-12195" t="-5455" r="-6098"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26296" y="4359734"/>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−2</m:t>
                            </m:r>
                          </m:sup>
                        </m:sSup>
                      </m:oMath>
                    </m:oMathPara>
                  </a14:m>
                  <a:endParaRPr lang="en-US" sz="2200" dirty="0">
                    <a:solidFill>
                      <a:srgbClr val="FF000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3226296" y="4359734"/>
                  <a:ext cx="499047" cy="338554"/>
                </a:xfrm>
                <a:prstGeom prst="rect">
                  <a:avLst/>
                </a:prstGeom>
                <a:blipFill rotWithShape="0">
                  <a:blip r:embed="rId9"/>
                  <a:stretch>
                    <a:fillRect l="-12195" t="-5455" r="-4878"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732330" y="4350097"/>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−1</m:t>
                            </m:r>
                          </m:sup>
                        </m:sSup>
                      </m:oMath>
                    </m:oMathPara>
                  </a14:m>
                  <a:endParaRPr lang="en-US" sz="2200"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732330" y="4350097"/>
                  <a:ext cx="499047" cy="338554"/>
                </a:xfrm>
                <a:prstGeom prst="rect">
                  <a:avLst/>
                </a:prstGeom>
                <a:blipFill rotWithShape="0">
                  <a:blip r:embed="rId10"/>
                  <a:stretch>
                    <a:fillRect l="-12195" t="-5357" r="-4878"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3657600"/>
                  <a:ext cx="5486399" cy="8617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000" i="1" smtClean="0">
                                <a:latin typeface="Cambria Math" panose="02040503050406030204" pitchFamily="18" charset="0"/>
                              </a:rPr>
                            </m:ctrlPr>
                          </m:sSubPr>
                          <m:e>
                            <m:d>
                              <m:dPr>
                                <m:ctrlPr>
                                  <a:rPr lang="mr-IN" sz="5000" i="1">
                                    <a:latin typeface="Cambria Math" panose="02040503050406030204" pitchFamily="18" charset="0"/>
                                  </a:rPr>
                                </m:ctrlPr>
                              </m:dPr>
                              <m:e>
                                <m:r>
                                  <m:rPr>
                                    <m:nor/>
                                  </m:rPr>
                                  <a:rPr lang="is-IS" sz="5000" dirty="0"/>
                                  <m:t>1</m:t>
                                </m:r>
                                <m:r>
                                  <m:rPr>
                                    <m:nor/>
                                  </m:rPr>
                                  <a:rPr lang="en-US" sz="5000" b="0" i="0" dirty="0" smtClean="0"/>
                                  <m:t> </m:t>
                                </m:r>
                                <m:r>
                                  <m:rPr>
                                    <m:nor/>
                                  </m:rPr>
                                  <a:rPr lang="is-IS" sz="5000" dirty="0"/>
                                  <m:t>0</m:t>
                                </m:r>
                                <m:r>
                                  <m:rPr>
                                    <m:nor/>
                                  </m:rPr>
                                  <a:rPr lang="en-US" sz="5000" b="0" i="0" dirty="0" smtClean="0"/>
                                  <m:t> </m:t>
                                </m:r>
                                <m:r>
                                  <m:rPr>
                                    <m:nor/>
                                  </m:rPr>
                                  <a:rPr lang="is-IS" sz="5000" dirty="0"/>
                                  <m:t>1</m:t>
                                </m:r>
                                <m:r>
                                  <m:rPr>
                                    <m:nor/>
                                  </m:rPr>
                                  <a:rPr lang="en-US" sz="5000" b="0" i="0" dirty="0" smtClean="0"/>
                                  <m:t> </m:t>
                                </m:r>
                                <m:r>
                                  <m:rPr>
                                    <m:nor/>
                                  </m:rPr>
                                  <a:rPr lang="is-IS" sz="5000" dirty="0"/>
                                  <m:t>1</m:t>
                                </m:r>
                                <m:r>
                                  <m:rPr>
                                    <m:nor/>
                                  </m:rPr>
                                  <a:rPr lang="en-US" sz="5000" b="0" i="0" dirty="0" smtClean="0"/>
                                  <m:t> </m:t>
                                </m:r>
                                <m:r>
                                  <m:rPr>
                                    <m:nor/>
                                  </m:rPr>
                                  <a:rPr lang="is-IS" sz="5000" dirty="0"/>
                                  <m:t>1.0</m:t>
                                </m:r>
                                <m:r>
                                  <m:rPr>
                                    <m:nor/>
                                  </m:rPr>
                                  <a:rPr lang="en-US" sz="5000" b="0" i="0" dirty="0" smtClean="0"/>
                                  <m:t>  </m:t>
                                </m:r>
                                <m:r>
                                  <m:rPr>
                                    <m:nor/>
                                  </m:rPr>
                                  <a:rPr lang="is-IS" sz="5000" dirty="0"/>
                                  <m:t>1</m:t>
                                </m:r>
                                <m:r>
                                  <m:rPr>
                                    <m:nor/>
                                  </m:rPr>
                                  <a:rPr lang="en-US" sz="5000" b="0" i="0" dirty="0" smtClean="0"/>
                                  <m:t>  1</m:t>
                                </m:r>
                              </m:e>
                            </m:d>
                          </m:e>
                          <m:sub>
                            <m:r>
                              <a:rPr lang="en-US" sz="5000" i="1">
                                <a:latin typeface="Cambria Math" charset="0"/>
                              </a:rPr>
                              <m:t>2</m:t>
                            </m:r>
                          </m:sub>
                        </m:sSub>
                      </m:oMath>
                    </m:oMathPara>
                  </a14:m>
                  <a:endParaRPr lang="en-US" sz="5000" dirty="0"/>
                </a:p>
              </p:txBody>
            </p:sp>
          </mc:Choice>
          <mc:Fallback xmlns="">
            <p:sp>
              <p:nvSpPr>
                <p:cNvPr id="3" name="Rectangle 2"/>
                <p:cNvSpPr>
                  <a:spLocks noRot="1" noChangeAspect="1" noMove="1" noResize="1" noEditPoints="1" noAdjustHandles="1" noChangeArrowheads="1" noChangeShapeType="1" noTextEdit="1"/>
                </p:cNvSpPr>
                <p:nvPr/>
              </p:nvSpPr>
              <p:spPr>
                <a:xfrm>
                  <a:off x="-228600" y="3657600"/>
                  <a:ext cx="5486399" cy="861774"/>
                </a:xfrm>
                <a:prstGeom prst="rect">
                  <a:avLst/>
                </a:prstGeom>
                <a:blipFill rotWithShape="0">
                  <a:blip r:embed="rId11"/>
                  <a:stretch>
                    <a:fillRect/>
                  </a:stretch>
                </a:blipFill>
              </p:spPr>
              <p:txBody>
                <a:bodyPr/>
                <a:lstStyle/>
                <a:p>
                  <a:r>
                    <a:rPr lang="en-US">
                      <a:noFill/>
                    </a:rPr>
                    <a:t> </a:t>
                  </a:r>
                </a:p>
              </p:txBody>
            </p:sp>
          </mc:Fallback>
        </mc:AlternateContent>
      </p:grpSp>
      <p:sp>
        <p:nvSpPr>
          <p:cNvPr id="2" name="Rectangle 1"/>
          <p:cNvSpPr/>
          <p:nvPr/>
        </p:nvSpPr>
        <p:spPr>
          <a:xfrm>
            <a:off x="381000" y="5454782"/>
            <a:ext cx="7086600" cy="1200329"/>
          </a:xfrm>
          <a:prstGeom prst="rect">
            <a:avLst/>
          </a:prstGeom>
        </p:spPr>
        <p:txBody>
          <a:bodyPr wrap="square">
            <a:spAutoFit/>
          </a:bodyPr>
          <a:lstStyle/>
          <a:p>
            <a:r>
              <a:rPr lang="en-US" sz="2400" b="1" u="sng" dirty="0"/>
              <a:t>Smallest number:</a:t>
            </a:r>
            <a:endParaRPr lang="en-US" sz="2400" dirty="0"/>
          </a:p>
          <a:p>
            <a:r>
              <a:rPr lang="en-US" sz="2400" dirty="0"/>
              <a:t>  </a:t>
            </a:r>
          </a:p>
          <a:p>
            <a:r>
              <a:rPr lang="en-US" sz="2400" b="1" u="sng" dirty="0"/>
              <a:t>Largest number:</a:t>
            </a:r>
          </a:p>
        </p:txBody>
      </p:sp>
    </p:spTree>
    <p:extLst>
      <p:ext uri="{BB962C8B-B14F-4D97-AF65-F5344CB8AC3E}">
        <p14:creationId xmlns:p14="http://schemas.microsoft.com/office/powerpoint/2010/main" val="3865481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(Unsigned) Fixed-point </a:t>
            </a:r>
            <a:r>
              <a:rPr lang="en-US" dirty="0"/>
              <a:t>representation</a:t>
            </a:r>
          </a:p>
        </p:txBody>
      </p:sp>
      <p:sp>
        <p:nvSpPr>
          <p:cNvPr id="10" name="Rectangle 9"/>
          <p:cNvSpPr/>
          <p:nvPr/>
        </p:nvSpPr>
        <p:spPr>
          <a:xfrm>
            <a:off x="381000" y="1165506"/>
            <a:ext cx="8763000" cy="5262979"/>
          </a:xfrm>
          <a:prstGeom prst="rect">
            <a:avLst/>
          </a:prstGeom>
        </p:spPr>
        <p:txBody>
          <a:bodyPr wrap="square">
            <a:spAutoFit/>
          </a:bodyPr>
          <a:lstStyle/>
          <a:p>
            <a:r>
              <a:rPr lang="en-US" sz="2400" dirty="0"/>
              <a:t>Suppose we have 64 bits to store a real number, where 32 bits store the integer part and 32 bits store the fractional part: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u="sng" dirty="0"/>
              <a:t>Smallest number:</a:t>
            </a:r>
            <a:endParaRPr lang="en-US" sz="2400" i="1" dirty="0">
              <a:solidFill>
                <a:srgbClr val="FF0000"/>
              </a:solidFill>
              <a:latin typeface="Cambria Math" charset="0"/>
              <a:ea typeface="Cambria Math" charset="0"/>
              <a:cs typeface="Cambria Math" charset="0"/>
            </a:endParaRPr>
          </a:p>
          <a:p>
            <a:endParaRPr lang="en-US" sz="2400" dirty="0"/>
          </a:p>
          <a:p>
            <a:r>
              <a:rPr lang="en-US" sz="2400" dirty="0"/>
              <a:t>  </a:t>
            </a:r>
          </a:p>
          <a:p>
            <a:r>
              <a:rPr lang="en-US" sz="2400" b="1" u="sng" dirty="0"/>
              <a:t>Largest number:</a:t>
            </a:r>
          </a:p>
          <a:p>
            <a:endParaRPr lang="en-US" sz="2400" i="1" dirty="0">
              <a:solidFill>
                <a:srgbClr val="FF000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14" name="TextBox 13"/>
              <p:cNvSpPr txBox="1"/>
              <p:nvPr/>
            </p:nvSpPr>
            <p:spPr>
              <a:xfrm>
                <a:off x="892745" y="2143413"/>
                <a:ext cx="7278082" cy="1038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ctrlPr>
                                <a:rPr lang="mr-IN"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31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3</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3</m:t>
                                  </m:r>
                                  <m:r>
                                    <a:rPr lang="en-US" sz="2400" b="0" i="1" smtClean="0">
                                      <a:latin typeface="Cambria Math" charset="0"/>
                                    </a:rPr>
                                    <m:t>2</m:t>
                                  </m:r>
                                </m:sub>
                              </m:sSub>
                            </m:e>
                          </m:d>
                        </m:e>
                        <m:sub>
                          <m:r>
                            <a:rPr lang="en-US" sz="2400" b="0" i="1" smtClean="0">
                              <a:latin typeface="Cambria Math" charset="0"/>
                            </a:rPr>
                            <m:t>2</m:t>
                          </m:r>
                        </m:sub>
                      </m:sSub>
                      <m:r>
                        <a:rPr lang="en-US" sz="2400" b="0" i="1" smtClean="0">
                          <a:latin typeface="Cambria Math" charset="0"/>
                        </a:rPr>
                        <m:t>=</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𝑘</m:t>
                          </m:r>
                          <m:r>
                            <a:rPr lang="en-US" sz="2400" b="0" i="1" smtClean="0">
                              <a:latin typeface="Cambria Math" charset="0"/>
                            </a:rPr>
                            <m:t>=0</m:t>
                          </m:r>
                        </m:sub>
                        <m:sup>
                          <m:r>
                            <a:rPr lang="en-US" sz="2400" b="0" i="1" smtClean="0">
                              <a:latin typeface="Cambria Math" charset="0"/>
                            </a:rPr>
                            <m:t>31</m:t>
                          </m:r>
                        </m:sup>
                        <m:e>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𝑘</m:t>
                              </m:r>
                            </m:sub>
                          </m:sSub>
                          <m:sSup>
                            <m:sSupPr>
                              <m:ctrlPr>
                                <a:rPr lang="en-US" sz="2400" b="0" i="1" smtClean="0">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rPr>
                                <m:t>𝑘</m:t>
                              </m:r>
                            </m:sup>
                          </m:sSup>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𝑘</m:t>
                          </m:r>
                          <m:r>
                            <a:rPr lang="en-US" sz="2400" i="1">
                              <a:latin typeface="Cambria Math" charset="0"/>
                            </a:rPr>
                            <m:t>=</m:t>
                          </m:r>
                          <m:r>
                            <a:rPr lang="en-US" sz="2400" b="0" i="1" smtClean="0">
                              <a:latin typeface="Cambria Math" charset="0"/>
                            </a:rPr>
                            <m:t>1</m:t>
                          </m:r>
                        </m:sub>
                        <m:sup>
                          <m:r>
                            <a:rPr lang="en-US" sz="2400" b="0" i="1" smtClean="0">
                              <a:latin typeface="Cambria Math" charset="0"/>
                              <a:ea typeface="Cambria Math" charset="0"/>
                              <a:cs typeface="Cambria Math" charset="0"/>
                            </a:rPr>
                            <m:t>32</m:t>
                          </m:r>
                        </m:sup>
                        <m:e>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𝑘</m:t>
                              </m:r>
                            </m:sub>
                          </m:sSub>
                          <m:sSup>
                            <m:sSupPr>
                              <m:ctrlPr>
                                <a:rPr lang="en-US" sz="2400" i="1">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m:t>
                              </m:r>
                              <m:r>
                                <a:rPr lang="en-US" sz="2400" i="1">
                                  <a:latin typeface="Cambria Math" charset="0"/>
                                </a:rPr>
                                <m:t>𝑘</m:t>
                              </m:r>
                            </m:sup>
                          </m:sSup>
                        </m:e>
                      </m:nary>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92745" y="2143413"/>
                <a:ext cx="7278082" cy="10386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42444" y="3585854"/>
                <a:ext cx="803938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sSub>
                        <m:sSubPr>
                          <m:ctrlPr>
                            <a:rPr lang="en-US" sz="2000" i="1" smtClean="0">
                              <a:latin typeface="Cambria Math" panose="02040503050406030204" pitchFamily="18" charset="0"/>
                            </a:rPr>
                          </m:ctrlPr>
                        </m:sSubPr>
                        <m:e>
                          <m:r>
                            <a:rPr lang="en-US" sz="2000" i="1">
                              <a:latin typeface="Cambria Math" charset="0"/>
                            </a:rPr>
                            <m:t>𝑎</m:t>
                          </m:r>
                        </m:e>
                        <m:sub>
                          <m:r>
                            <a:rPr lang="en-US" sz="2000" i="1">
                              <a:latin typeface="Cambria Math" charset="0"/>
                            </a:rPr>
                            <m:t>31</m:t>
                          </m:r>
                        </m:sub>
                      </m:sSub>
                      <m:r>
                        <a:rPr lang="en-US" sz="2000" i="1" smtClean="0">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31</m:t>
                          </m:r>
                        </m:sup>
                      </m:sSup>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3</m:t>
                          </m:r>
                          <m:r>
                            <a:rPr lang="en-US" sz="2000" b="0" i="1" smtClean="0">
                              <a:latin typeface="Cambria Math" charset="0"/>
                            </a:rPr>
                            <m:t>0</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3</m:t>
                          </m:r>
                          <m:r>
                            <a:rPr lang="en-US" sz="2000" b="0" i="1" smtClean="0">
                              <a:latin typeface="Cambria Math" charset="0"/>
                              <a:ea typeface="Cambria Math" charset="0"/>
                              <a:cs typeface="Cambria Math" charset="0"/>
                            </a:rPr>
                            <m:t>0</m:t>
                          </m:r>
                        </m:sup>
                      </m:sSup>
                      <m:r>
                        <a:rPr lang="en-US" sz="2000" b="0" i="1" smtClean="0">
                          <a:latin typeface="Cambria Math" charset="0"/>
                          <a:ea typeface="Cambria Math" charset="0"/>
                          <a:cs typeface="Cambria Math" charset="0"/>
                        </a:rPr>
                        <m:t>+</m:t>
                      </m:r>
                      <m:r>
                        <a:rPr lang="en-US" sz="2000" i="1">
                          <a:latin typeface="Cambria Math" charset="0"/>
                        </a:rPr>
                        <m:t>…</m:t>
                      </m:r>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0</m:t>
                          </m:r>
                        </m:sup>
                      </m:sSup>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1</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−1</m:t>
                          </m:r>
                        </m:sup>
                      </m:sSup>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charset="0"/>
                            </a:rPr>
                            <m:t>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2</m:t>
                          </m:r>
                        </m:sup>
                      </m:sSup>
                      <m:r>
                        <a:rPr lang="en-US" sz="2000" b="0" i="1" smtClean="0">
                          <a:latin typeface="Cambria Math" charset="0"/>
                          <a:ea typeface="Cambria Math" charset="0"/>
                          <a:cs typeface="Cambria Math" charset="0"/>
                        </a:rPr>
                        <m:t>+</m:t>
                      </m:r>
                      <m:r>
                        <a:rPr lang="en-US" sz="2000" i="1">
                          <a:latin typeface="Cambria Math" charset="0"/>
                        </a:rPr>
                        <m:t>…</m:t>
                      </m:r>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charset="0"/>
                            </a:rPr>
                            <m:t>32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32</m:t>
                          </m:r>
                        </m:sup>
                      </m:sSup>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742444" y="3585854"/>
                <a:ext cx="8039380" cy="400110"/>
              </a:xfrm>
              <a:prstGeom prst="rect">
                <a:avLst/>
              </a:prstGeom>
              <a:blipFill rotWithShape="0">
                <a:blip r:embed="rId4"/>
                <a:stretch>
                  <a:fillRect t="-101515" b="-121212"/>
                </a:stretch>
              </a:blipFill>
            </p:spPr>
            <p:txBody>
              <a:bodyPr/>
              <a:lstStyle/>
              <a:p>
                <a:r>
                  <a:rPr lang="en-US">
                    <a:noFill/>
                  </a:rPr>
                  <a:t> </a:t>
                </a:r>
              </a:p>
            </p:txBody>
          </p:sp>
        </mc:Fallback>
      </mc:AlternateContent>
    </p:spTree>
    <p:extLst>
      <p:ext uri="{BB962C8B-B14F-4D97-AF65-F5344CB8AC3E}">
        <p14:creationId xmlns:p14="http://schemas.microsoft.com/office/powerpoint/2010/main" val="162600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Fixed-point representation</a:t>
            </a:r>
          </a:p>
        </p:txBody>
      </p:sp>
      <p:sp>
        <p:nvSpPr>
          <p:cNvPr id="10" name="Rectangle 9"/>
          <p:cNvSpPr/>
          <p:nvPr/>
        </p:nvSpPr>
        <p:spPr>
          <a:xfrm>
            <a:off x="381000" y="1165506"/>
            <a:ext cx="8763000" cy="3046988"/>
          </a:xfrm>
          <a:prstGeom prst="rect">
            <a:avLst/>
          </a:prstGeom>
        </p:spPr>
        <p:txBody>
          <a:bodyPr wrap="square">
            <a:spAutoFit/>
          </a:bodyPr>
          <a:lstStyle/>
          <a:p>
            <a:r>
              <a:rPr lang="en-US" sz="2400" dirty="0"/>
              <a:t>How can we decide where to locate the binary point?</a:t>
            </a:r>
          </a:p>
          <a:p>
            <a:endParaRPr lang="en-US" sz="2400" dirty="0"/>
          </a:p>
          <a:p>
            <a:r>
              <a:rPr lang="en-US" sz="2400" dirty="0"/>
              <a:t>More bits on the integer part?</a:t>
            </a:r>
          </a:p>
          <a:p>
            <a:endParaRPr lang="en-US" sz="2400" dirty="0"/>
          </a:p>
          <a:p>
            <a:r>
              <a:rPr lang="en-US" sz="2400" dirty="0"/>
              <a:t>More bits on the fractional part?</a:t>
            </a:r>
          </a:p>
          <a:p>
            <a:endParaRPr lang="en-US" sz="2400" dirty="0"/>
          </a:p>
          <a:p>
            <a:endParaRPr lang="en-US" sz="2400" dirty="0"/>
          </a:p>
          <a:p>
            <a:endParaRPr lang="en-US" sz="2400" dirty="0"/>
          </a:p>
        </p:txBody>
      </p:sp>
    </p:spTree>
    <p:extLst>
      <p:ext uri="{BB962C8B-B14F-4D97-AF65-F5344CB8AC3E}">
        <p14:creationId xmlns:p14="http://schemas.microsoft.com/office/powerpoint/2010/main" val="262963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(Unsigned) Fixed-point </a:t>
            </a:r>
            <a:r>
              <a:rPr lang="en-US" dirty="0"/>
              <a:t>representation</a:t>
            </a:r>
          </a:p>
        </p:txBody>
      </p:sp>
      <mc:AlternateContent xmlns:mc="http://schemas.openxmlformats.org/markup-compatibility/2006" xmlns:a14="http://schemas.microsoft.com/office/drawing/2010/main">
        <mc:Choice Requires="a14">
          <p:sp>
            <p:nvSpPr>
              <p:cNvPr id="10" name="Rectangle 9"/>
              <p:cNvSpPr/>
              <p:nvPr/>
            </p:nvSpPr>
            <p:spPr>
              <a:xfrm>
                <a:off x="381000" y="1219200"/>
                <a:ext cx="8309548" cy="5262979"/>
              </a:xfrm>
              <a:prstGeom prst="rect">
                <a:avLst/>
              </a:prstGeom>
            </p:spPr>
            <p:txBody>
              <a:bodyPr wrap="square">
                <a:spAutoFit/>
              </a:bodyPr>
              <a:lstStyle/>
              <a:p>
                <a:r>
                  <a:rPr lang="en-US" sz="2400" b="1" dirty="0"/>
                  <a:t>Range</a:t>
                </a:r>
                <a:r>
                  <a:rPr lang="en-US" sz="2400" dirty="0"/>
                  <a:t>: difference between the largest and smallest numbers possible. </a:t>
                </a:r>
              </a:p>
              <a:p>
                <a:pPr algn="ctr"/>
                <a:r>
                  <a:rPr lang="en-US" sz="2400" dirty="0"/>
                  <a:t>More bits for the integer part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increase range</a:t>
                </a:r>
              </a:p>
              <a:p>
                <a:endParaRPr lang="en-US" sz="2400" dirty="0"/>
              </a:p>
              <a:p>
                <a:r>
                  <a:rPr lang="en-US" sz="2400" b="1" dirty="0"/>
                  <a:t>Precision</a:t>
                </a:r>
                <a:r>
                  <a:rPr lang="en-US" sz="2400" dirty="0"/>
                  <a:t>: smallest possible difference between any two numbers</a:t>
                </a:r>
              </a:p>
              <a:p>
                <a:pPr algn="ctr"/>
                <a:r>
                  <a:rPr lang="en-US" sz="2400" dirty="0"/>
                  <a:t>More bits  for the fractional part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increase precision</a:t>
                </a:r>
              </a:p>
              <a:p>
                <a:pPr algn="ctr"/>
                <a:endParaRPr lang="en-US" sz="2400" dirty="0"/>
              </a:p>
              <a:p>
                <a:pPr algn="ctr"/>
                <a:endParaRPr lang="en-US" sz="2400" dirty="0"/>
              </a:p>
              <a:p>
                <a:pPr algn="ctr"/>
                <a:endParaRPr lang="en-US" sz="2400" dirty="0"/>
              </a:p>
              <a:p>
                <a:endParaRPr lang="en-US" sz="2400" dirty="0"/>
              </a:p>
              <a:p>
                <a:r>
                  <a:rPr lang="en-US" sz="2400" dirty="0"/>
                  <a:t>Wherever we put the binary point, there is a trade-off between  the amount of range and precision. </a:t>
                </a:r>
                <a:r>
                  <a:rPr lang="en-US" sz="2400" b="1" dirty="0"/>
                  <a:t>It can be hard to decide how much you need of each!</a:t>
                </a:r>
              </a:p>
              <a:p>
                <a:endParaRPr lang="en-US" sz="2400" dirty="0"/>
              </a:p>
              <a:p>
                <a:pPr algn="ctr"/>
                <a:r>
                  <a:rPr lang="en-US" sz="2400" b="1" dirty="0"/>
                  <a:t>Fix: Let the binary point “float”</a:t>
                </a:r>
              </a:p>
            </p:txBody>
          </p:sp>
        </mc:Choice>
        <mc:Fallback xmlns="">
          <p:sp>
            <p:nvSpPr>
              <p:cNvPr id="10" name="Rectangle 9"/>
              <p:cNvSpPr>
                <a:spLocks noRot="1" noChangeAspect="1" noMove="1" noResize="1" noEditPoints="1" noAdjustHandles="1" noChangeArrowheads="1" noChangeShapeType="1" noTextEdit="1"/>
              </p:cNvSpPr>
              <p:nvPr/>
            </p:nvSpPr>
            <p:spPr>
              <a:xfrm>
                <a:off x="381000" y="1219200"/>
                <a:ext cx="8309548" cy="5262979"/>
              </a:xfrm>
              <a:prstGeom prst="rect">
                <a:avLst/>
              </a:prstGeom>
              <a:blipFill>
                <a:blip r:embed="rId3"/>
                <a:stretch>
                  <a:fillRect l="-1069" t="-966" b="-1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860394A-C8FE-AE40-9EBC-A60ACC3FFFEA}"/>
                  </a:ext>
                </a:extLst>
              </p:cNvPr>
              <p:cNvSpPr/>
              <p:nvPr/>
            </p:nvSpPr>
            <p:spPr>
              <a:xfrm>
                <a:off x="597804" y="3604467"/>
                <a:ext cx="279499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0</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3</m:t>
                                  </m:r>
                                </m:sub>
                              </m:sSub>
                            </m:e>
                          </m:d>
                        </m:e>
                        <m:sub>
                          <m:r>
                            <a:rPr lang="en-US" sz="2600" i="1">
                              <a:latin typeface="Cambria Math" charset="0"/>
                            </a:rPr>
                            <m:t>2</m:t>
                          </m:r>
                        </m:sub>
                      </m:sSub>
                    </m:oMath>
                  </m:oMathPara>
                </a14:m>
                <a:endParaRPr lang="en-US" sz="2600" dirty="0"/>
              </a:p>
            </p:txBody>
          </p:sp>
        </mc:Choice>
        <mc:Fallback xmlns="">
          <p:sp>
            <p:nvSpPr>
              <p:cNvPr id="9" name="Rectangle 8">
                <a:extLst>
                  <a:ext uri="{FF2B5EF4-FFF2-40B4-BE49-F238E27FC236}">
                    <a16:creationId xmlns:a16="http://schemas.microsoft.com/office/drawing/2014/main" id="{6860394A-C8FE-AE40-9EBC-A60ACC3FFFEA}"/>
                  </a:ext>
                </a:extLst>
              </p:cNvPr>
              <p:cNvSpPr>
                <a:spLocks noRot="1" noChangeAspect="1" noMove="1" noResize="1" noEditPoints="1" noAdjustHandles="1" noChangeArrowheads="1" noChangeShapeType="1" noTextEdit="1"/>
              </p:cNvSpPr>
              <p:nvPr/>
            </p:nvSpPr>
            <p:spPr>
              <a:xfrm>
                <a:off x="597804" y="3604467"/>
                <a:ext cx="2794996"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D8A86A3-7BEF-7246-B38C-22B87B935FAB}"/>
                  </a:ext>
                </a:extLst>
              </p:cNvPr>
              <p:cNvSpPr/>
              <p:nvPr/>
            </p:nvSpPr>
            <p:spPr>
              <a:xfrm>
                <a:off x="4953000" y="3604467"/>
                <a:ext cx="2871940"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0</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3</m:t>
                                  </m:r>
                                </m:sub>
                              </m:sSub>
                              <m:sSub>
                                <m:sSubPr>
                                  <m:ctrlPr>
                                    <a:rPr lang="en-US" sz="2600" i="1">
                                      <a:latin typeface="Cambria Math" panose="02040503050406030204" pitchFamily="18" charset="0"/>
                                    </a:rPr>
                                  </m:ctrlPr>
                                </m:sSubPr>
                                <m:e>
                                  <m:r>
                                    <a:rPr lang="en-US" sz="2600" i="1">
                                      <a:latin typeface="Cambria Math" charset="0"/>
                                    </a:rPr>
                                    <m:t>𝑏</m:t>
                                  </m:r>
                                </m:e>
                                <m:sub>
                                  <m:r>
                                    <a:rPr lang="en-US" sz="2600" b="0" i="1" smtClean="0">
                                      <a:latin typeface="Cambria Math" panose="02040503050406030204" pitchFamily="18" charset="0"/>
                                    </a:rPr>
                                    <m:t>4</m:t>
                                  </m:r>
                                </m:sub>
                              </m:sSub>
                            </m:e>
                          </m:d>
                        </m:e>
                        <m:sub>
                          <m:r>
                            <a:rPr lang="en-US" sz="2600" i="1">
                              <a:latin typeface="Cambria Math" charset="0"/>
                            </a:rPr>
                            <m:t>2</m:t>
                          </m:r>
                        </m:sub>
                      </m:sSub>
                    </m:oMath>
                  </m:oMathPara>
                </a14:m>
                <a:endParaRPr lang="en-US" sz="2600" dirty="0"/>
              </a:p>
            </p:txBody>
          </p:sp>
        </mc:Choice>
        <mc:Fallback xmlns="">
          <p:sp>
            <p:nvSpPr>
              <p:cNvPr id="11" name="Rectangle 10">
                <a:extLst>
                  <a:ext uri="{FF2B5EF4-FFF2-40B4-BE49-F238E27FC236}">
                    <a16:creationId xmlns:a16="http://schemas.microsoft.com/office/drawing/2014/main" id="{7D8A86A3-7BEF-7246-B38C-22B87B935FAB}"/>
                  </a:ext>
                </a:extLst>
              </p:cNvPr>
              <p:cNvSpPr>
                <a:spLocks noRot="1" noChangeAspect="1" noMove="1" noResize="1" noEditPoints="1" noAdjustHandles="1" noChangeArrowheads="1" noChangeShapeType="1" noTextEdit="1"/>
              </p:cNvSpPr>
              <p:nvPr/>
            </p:nvSpPr>
            <p:spPr>
              <a:xfrm>
                <a:off x="4953000" y="3604467"/>
                <a:ext cx="2871940" cy="492443"/>
              </a:xfrm>
              <a:prstGeom prst="rect">
                <a:avLst/>
              </a:prstGeom>
              <a:blipFill>
                <a:blip r:embed="rId5"/>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F5A39DF-4ED6-0947-80EA-6480ED5590E4}"/>
              </a:ext>
            </a:extLst>
          </p:cNvPr>
          <p:cNvSpPr/>
          <p:nvPr/>
        </p:nvSpPr>
        <p:spPr>
          <a:xfrm>
            <a:off x="4000500" y="3612028"/>
            <a:ext cx="627095" cy="492443"/>
          </a:xfrm>
          <a:prstGeom prst="rect">
            <a:avLst/>
          </a:prstGeom>
        </p:spPr>
        <p:txBody>
          <a:bodyPr wrap="none">
            <a:spAutoFit/>
          </a:bodyPr>
          <a:lstStyle/>
          <a:p>
            <a:r>
              <a:rPr lang="en-US" sz="2600" dirty="0"/>
              <a:t>OR</a:t>
            </a:r>
          </a:p>
        </p:txBody>
      </p:sp>
    </p:spTree>
    <p:extLst>
      <p:ext uri="{BB962C8B-B14F-4D97-AF65-F5344CB8AC3E}">
        <p14:creationId xmlns:p14="http://schemas.microsoft.com/office/powerpoint/2010/main" val="210301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Scientific Notation</a:t>
            </a:r>
          </a:p>
        </p:txBody>
      </p:sp>
      <mc:AlternateContent xmlns:mc="http://schemas.openxmlformats.org/markup-compatibility/2006" xmlns:a14="http://schemas.microsoft.com/office/drawing/2010/main">
        <mc:Choice Requires="a14">
          <p:sp>
            <p:nvSpPr>
              <p:cNvPr id="6" name="Rectangle 5"/>
              <p:cNvSpPr/>
              <p:nvPr/>
            </p:nvSpPr>
            <p:spPr>
              <a:xfrm>
                <a:off x="381000" y="1524000"/>
                <a:ext cx="8323333" cy="5401222"/>
              </a:xfrm>
              <a:prstGeom prst="rect">
                <a:avLst/>
              </a:prstGeom>
            </p:spPr>
            <p:txBody>
              <a:bodyPr wrap="square">
                <a:spAutoFit/>
              </a:bodyPr>
              <a:lstStyle/>
              <a:p>
                <a:r>
                  <a:rPr lang="en-US" sz="2400" dirty="0"/>
                  <a:t>In </a:t>
                </a:r>
                <a:r>
                  <a:rPr lang="en-US" sz="2400" b="1" dirty="0"/>
                  <a:t>scientific notation</a:t>
                </a:r>
                <a:r>
                  <a:rPr lang="en-US" sz="2400" dirty="0"/>
                  <a:t>, a number can be expressed in the form</a:t>
                </a:r>
              </a:p>
              <a:p>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𝑥</m:t>
                      </m:r>
                      <m:r>
                        <a:rPr lang="en-US" sz="2400">
                          <a:latin typeface="Cambria Math" charset="0"/>
                          <a:ea typeface="Cambria Math" charset="0"/>
                          <a:cs typeface="Cambria Math" charset="0"/>
                        </a:rPr>
                        <m:t>=</m:t>
                      </m:r>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 </m:t>
                      </m:r>
                      <m:r>
                        <a:rPr lang="en-US" sz="2400" b="0" i="1" smtClean="0">
                          <a:latin typeface="Cambria Math" charset="0"/>
                          <a:ea typeface="Cambria Math" charset="0"/>
                          <a:cs typeface="Cambria Math" charset="0"/>
                        </a:rPr>
                        <m:t>𝑟</m:t>
                      </m:r>
                      <m:r>
                        <a:rPr lang="en-US" sz="2400" b="0" i="1" smtClean="0">
                          <a:latin typeface="Cambria Math" charset="0"/>
                          <a:ea typeface="Cambria Math" charset="0"/>
                          <a:cs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 </m:t>
                          </m:r>
                          <m:r>
                            <a:rPr lang="en-US" sz="2400" i="1">
                              <a:latin typeface="Cambria Math" charset="0"/>
                              <a:ea typeface="Cambria Math" charset="0"/>
                              <a:cs typeface="Cambria Math" charset="0"/>
                            </a:rPr>
                            <m:t>10</m:t>
                          </m:r>
                        </m:e>
                        <m:sup>
                          <m:r>
                            <a:rPr lang="en-US" sz="2400" b="0" i="1" smtClean="0">
                              <a:latin typeface="Cambria Math" charset="0"/>
                              <a:ea typeface="Cambria Math" charset="0"/>
                              <a:cs typeface="Cambria Math" charset="0"/>
                            </a:rPr>
                            <m:t>𝑚</m:t>
                          </m:r>
                        </m:sup>
                      </m:sSup>
                      <m:r>
                        <a:rPr lang="en-US" sz="2400" b="0" i="1" smtClean="0">
                          <a:latin typeface="Cambria Math" charset="0"/>
                          <a:ea typeface="Cambria Math" charset="0"/>
                          <a:cs typeface="Cambria Math" charset="0"/>
                        </a:rPr>
                        <m:t> </m:t>
                      </m:r>
                    </m:oMath>
                  </m:oMathPara>
                </a14:m>
                <a:endParaRPr lang="en-US" sz="2400" dirty="0">
                  <a:ea typeface="Cambria Math" charset="0"/>
                  <a:cs typeface="Cambria Math" charset="0"/>
                </a:endParaRPr>
              </a:p>
              <a:p>
                <a:endParaRPr lang="en-US" sz="2400" dirty="0"/>
              </a:p>
              <a:p>
                <a:r>
                  <a:rPr lang="en-US" sz="2400" dirty="0"/>
                  <a:t>where </a:t>
                </a:r>
                <a14:m>
                  <m:oMath xmlns:m="http://schemas.openxmlformats.org/officeDocument/2006/math">
                    <m:r>
                      <a:rPr lang="en-US" sz="2400" i="1">
                        <a:latin typeface="Cambria Math" charset="0"/>
                        <a:ea typeface="Cambria Math" charset="0"/>
                        <a:cs typeface="Cambria Math" charset="0"/>
                      </a:rPr>
                      <m:t>𝑟</m:t>
                    </m:r>
                    <m:r>
                      <a:rPr lang="en-US" sz="2400" i="1">
                        <a:latin typeface="Cambria Math" charset="0"/>
                        <a:ea typeface="Cambria Math" charset="0"/>
                        <a:cs typeface="Cambria Math" charset="0"/>
                      </a:rPr>
                      <m:t> </m:t>
                    </m:r>
                  </m:oMath>
                </a14:m>
                <a:r>
                  <a:rPr lang="en-US" sz="2400" dirty="0"/>
                  <a:t>is a coefficient in the range </a:t>
                </a:r>
                <a14:m>
                  <m:oMath xmlns:m="http://schemas.openxmlformats.org/officeDocument/2006/math">
                    <m:r>
                      <a:rPr lang="en-US" sz="2400" b="0" i="0" smtClean="0">
                        <a:latin typeface="Cambria Math" charset="0"/>
                        <a:ea typeface="Cambria Math" charset="0"/>
                        <a:cs typeface="Cambria Math" charset="0"/>
                      </a:rPr>
                      <m:t>1</m:t>
                    </m:r>
                    <m:r>
                      <a:rPr lang="en-US" sz="2400" b="0" i="1" smtClean="0">
                        <a:latin typeface="Cambria Math" charset="0"/>
                        <a:ea typeface="Cambria Math" charset="0"/>
                        <a:cs typeface="Cambria Math" charset="0"/>
                      </a:rPr>
                      <m:t>≤</m:t>
                    </m:r>
                    <m:r>
                      <a:rPr lang="en-US" sz="2400" i="1">
                        <a:latin typeface="Cambria Math" charset="0"/>
                        <a:ea typeface="Cambria Math" charset="0"/>
                        <a:cs typeface="Cambria Math" charset="0"/>
                      </a:rPr>
                      <m:t>𝑟</m:t>
                    </m:r>
                    <m:r>
                      <a:rPr lang="en-US" sz="2400" b="0" i="1" smtClean="0">
                        <a:latin typeface="Cambria Math" charset="0"/>
                        <a:ea typeface="Cambria Math" charset="0"/>
                        <a:cs typeface="Cambria Math" charset="0"/>
                      </a:rPr>
                      <m:t>&lt;10</m:t>
                    </m:r>
                  </m:oMath>
                </a14:m>
                <a:r>
                  <a:rPr lang="en-US" sz="2400" dirty="0"/>
                  <a:t>  and </a:t>
                </a:r>
                <a14:m>
                  <m:oMath xmlns:m="http://schemas.openxmlformats.org/officeDocument/2006/math">
                    <m:r>
                      <a:rPr lang="en-US" sz="2400" i="1">
                        <a:latin typeface="Cambria Math" charset="0"/>
                        <a:ea typeface="Cambria Math" charset="0"/>
                        <a:cs typeface="Cambria Math" charset="0"/>
                      </a:rPr>
                      <m:t>𝑚</m:t>
                    </m:r>
                  </m:oMath>
                </a14:m>
                <a:r>
                  <a:rPr lang="en-US" sz="2400" dirty="0"/>
                  <a:t> is the exponent. </a:t>
                </a:r>
              </a:p>
              <a:p>
                <a:endParaRPr lang="en-US" sz="2400" dirty="0"/>
              </a:p>
              <a:p>
                <a:pPr/>
                <a14:m>
                  <m:oMathPara xmlns:m="http://schemas.openxmlformats.org/officeDocument/2006/math">
                    <m:oMathParaPr>
                      <m:jc m:val="left"/>
                    </m:oMathParaPr>
                    <m:oMath xmlns:m="http://schemas.openxmlformats.org/officeDocument/2006/math">
                      <m:r>
                        <a:rPr lang="en-US" sz="2200" i="1">
                          <a:latin typeface="Cambria Math" charset="0"/>
                        </a:rPr>
                        <m:t>1165.7</m:t>
                      </m:r>
                      <m:r>
                        <a:rPr lang="en-US" sz="2200" b="0" i="0" smtClean="0">
                          <a:latin typeface="Cambria Math" panose="02040503050406030204" pitchFamily="18" charset="0"/>
                        </a:rPr>
                        <m:t>=</m:t>
                      </m:r>
                      <m:r>
                        <a:rPr lang="en-US" sz="2200" b="0" i="1" smtClean="0">
                          <a:latin typeface="Cambria Math" panose="02040503050406030204" pitchFamily="18" charset="0"/>
                        </a:rPr>
                        <m:t>1.1657</m:t>
                      </m:r>
                      <m:r>
                        <a:rPr lang="en-US" sz="2000" i="1">
                          <a:latin typeface="Cambria Math" charset="0"/>
                          <a:ea typeface="Cambria Math" charset="0"/>
                          <a:cs typeface="Cambria Math" charset="0"/>
                        </a:rPr>
                        <m:t> ×</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 10</m:t>
                          </m:r>
                        </m:e>
                        <m:sup>
                          <m:r>
                            <a:rPr lang="en-US" sz="2000" b="0" i="1" smtClean="0">
                              <a:latin typeface="Cambria Math" panose="02040503050406030204" pitchFamily="18" charset="0"/>
                              <a:ea typeface="Cambria Math" charset="0"/>
                              <a:cs typeface="Cambria Math" charset="0"/>
                            </a:rPr>
                            <m:t>3</m:t>
                          </m:r>
                        </m:sup>
                      </m:sSup>
                      <m:r>
                        <a:rPr lang="en-US" sz="2000" i="1">
                          <a:latin typeface="Cambria Math" charset="0"/>
                          <a:ea typeface="Cambria Math" charset="0"/>
                          <a:cs typeface="Cambria Math" charset="0"/>
                        </a:rPr>
                        <m:t> </m:t>
                      </m:r>
                    </m:oMath>
                  </m:oMathPara>
                </a14:m>
                <a:endParaRPr lang="en-US" sz="2000" dirty="0">
                  <a:ea typeface="Cambria Math" charset="0"/>
                  <a:cs typeface="Cambria Math" charset="0"/>
                </a:endParaRPr>
              </a:p>
              <a:p>
                <a:endParaRPr lang="en-US" sz="2200" dirty="0"/>
              </a:p>
              <a:p>
                <a:endParaRPr lang="en-US" sz="2200" dirty="0"/>
              </a:p>
              <a:p>
                <a:pPr/>
                <a14:m>
                  <m:oMathPara xmlns:m="http://schemas.openxmlformats.org/officeDocument/2006/math">
                    <m:oMathParaPr>
                      <m:jc m:val="left"/>
                    </m:oMathParaPr>
                    <m:oMath xmlns:m="http://schemas.openxmlformats.org/officeDocument/2006/math">
                      <m:r>
                        <a:rPr lang="en-US" sz="2200" i="1">
                          <a:latin typeface="Cambria Math" charset="0"/>
                        </a:rPr>
                        <m:t>0.0004728</m:t>
                      </m:r>
                      <m:r>
                        <a:rPr lang="en-US" sz="2200" b="0" i="1" smtClean="0">
                          <a:latin typeface="Cambria Math" panose="02040503050406030204" pitchFamily="18" charset="0"/>
                        </a:rPr>
                        <m:t>=4.728</m:t>
                      </m:r>
                      <m:r>
                        <a:rPr lang="en-US" sz="2000" i="1">
                          <a:latin typeface="Cambria Math" charset="0"/>
                          <a:ea typeface="Cambria Math" charset="0"/>
                          <a:cs typeface="Cambria Math" charset="0"/>
                        </a:rPr>
                        <m:t> ×</m:t>
                      </m:r>
                      <m:sSup>
                        <m:sSupPr>
                          <m:ctrlPr>
                            <a:rPr lang="en-US" sz="2000" i="1" smtClean="0">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 10</m:t>
                          </m:r>
                        </m:e>
                        <m:sup>
                          <m:r>
                            <a:rPr lang="en-US" sz="2000" b="0" i="1" smtClean="0">
                              <a:latin typeface="Cambria Math" panose="02040503050406030204" pitchFamily="18" charset="0"/>
                              <a:ea typeface="Cambria Math" charset="0"/>
                              <a:cs typeface="Cambria Math" charset="0"/>
                            </a:rPr>
                            <m:t>−4</m:t>
                          </m:r>
                        </m:sup>
                      </m:sSup>
                    </m:oMath>
                  </m:oMathPara>
                </a14:m>
                <a:endParaRPr lang="en-US" sz="2000" dirty="0">
                  <a:ea typeface="Cambria Math" charset="0"/>
                  <a:cs typeface="Cambria Math" charset="0"/>
                </a:endParaRPr>
              </a:p>
              <a:p>
                <a:endParaRPr lang="en-US" sz="2000" dirty="0">
                  <a:ea typeface="Cambria Math" charset="0"/>
                  <a:cs typeface="Cambria Math" charset="0"/>
                </a:endParaRPr>
              </a:p>
              <a:p>
                <a:endParaRPr lang="en-US" sz="2200" dirty="0"/>
              </a:p>
              <a:p>
                <a:r>
                  <a:rPr lang="en-US" sz="2400" b="1" dirty="0"/>
                  <a:t>Note how the decimal point “floats”!</a:t>
                </a:r>
              </a:p>
              <a:p>
                <a:endParaRPr lang="en-US" sz="2400" dirty="0"/>
              </a:p>
              <a:p>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81000" y="1524000"/>
                <a:ext cx="8323333" cy="5401222"/>
              </a:xfrm>
              <a:prstGeom prst="rect">
                <a:avLst/>
              </a:prstGeom>
              <a:blipFill>
                <a:blip r:embed="rId3"/>
                <a:stretch>
                  <a:fillRect l="-1067" t="-941" r="-1524"/>
                </a:stretch>
              </a:blipFill>
            </p:spPr>
            <p:txBody>
              <a:bodyPr/>
              <a:lstStyle/>
              <a:p>
                <a:r>
                  <a:rPr lang="en-US">
                    <a:noFill/>
                  </a:rPr>
                  <a:t> </a:t>
                </a:r>
              </a:p>
            </p:txBody>
          </p:sp>
        </mc:Fallback>
      </mc:AlternateContent>
    </p:spTree>
    <p:extLst>
      <p:ext uri="{BB962C8B-B14F-4D97-AF65-F5344CB8AC3E}">
        <p14:creationId xmlns:p14="http://schemas.microsoft.com/office/powerpoint/2010/main" val="289415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41449</TotalTime>
  <Words>1263</Words>
  <Application>Microsoft Macintosh PowerPoint</Application>
  <PresentationFormat>On-screen Show (4:3)</PresentationFormat>
  <Paragraphs>190</Paragraphs>
  <Slides>21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Franklin Gothic Book</vt:lpstr>
      <vt:lpstr>Perpetua</vt:lpstr>
      <vt:lpstr>Times New Roman</vt:lpstr>
      <vt:lpstr>Wingdings 2</vt:lpstr>
      <vt:lpstr>Equity</vt:lpstr>
      <vt:lpstr>Errors and Cancellation</vt:lpstr>
      <vt:lpstr>PowerPoint Presentation</vt:lpstr>
      <vt:lpstr>PowerPoint Presentation</vt:lpstr>
      <vt:lpstr>Video 1: Intro to Floating 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2: Normalized floating point representation</vt:lpstr>
      <vt:lpstr>PowerPoint Presentation</vt:lpstr>
      <vt:lpstr>Normalized floating point number scale</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Introductory Solid Mechanics TAM 251</dc:title>
  <dc:creator>Mariana Silva Sohn</dc:creator>
  <cp:lastModifiedBy>Silva, Mariana Teixeira</cp:lastModifiedBy>
  <cp:revision>701</cp:revision>
  <cp:lastPrinted>2019-01-28T22:54:17Z</cp:lastPrinted>
  <dcterms:created xsi:type="dcterms:W3CDTF">2012-07-21T17:56:31Z</dcterms:created>
  <dcterms:modified xsi:type="dcterms:W3CDTF">2020-08-31T22:52:10Z</dcterms:modified>
</cp:coreProperties>
</file>